
<file path=[Content_Types].xml><?xml version="1.0" encoding="utf-8"?>
<Types xmlns="http://schemas.openxmlformats.org/package/2006/content-types">
  <Default Extension="png" ContentType="image/png"/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1.xml" ContentType="application/vnd.openxmlformats-officedocument.theme+xml"/>
</Types>
</file>

<file path=_rels/.rels><?xml version="1.0" encoding="UTF-8" standalone="yes"?>
<Relationships xmlns="http://schemas.openxmlformats.org/package/2006/relationships">
    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embeddedFontLst>
    <p:embeddedFont>
      <p:font typeface="Source Han Sans CN Bold"/>
      <p:regular r:id="rId15"/>
    </p:embeddedFont>
    <p:embeddedFont>
      <p:font typeface="Source Han Sans"/>
      <p:regular r:id="rId16"/>
    </p:embeddedFont>
    <p:embeddedFont>
      <p:font typeface="OPPOSans R"/>
      <p:regular r:id="rId17"/>
    </p:embeddedFont>
    <p:embeddedFont>
      <p:font typeface="OPPOSans B"/>
      <p:regular r:id="rId18"/>
    </p:embeddedFont>
    <p:embeddedFont>
      <p:font typeface="Source Han Sans CN Regular"/>
      <p:regular r:id="rId19"/>
    </p:embeddedFont>
    <p:embeddedFont>
      <p:font typeface="OPPOSans H"/>
      <p:regular r:id="rId20"/>
    </p:embeddedFont>
    <p:embeddedFont>
      <p:font typeface="Dream-ZongYiGBT"/>
      <p:regular r:id="rId21"/>
    </p:embeddedFont>
  </p:embeddedFontLst>
</p:presentation>
</file>

<file path=ppt/_rels/presentation.xml.rels><?xml version="1.0" encoding="UTF-8" standalone="yes"?>
<Relationships xmlns="http://schemas.openxmlformats.org/package/2006/relationships">
<Relationship Id="rId1" Type="http://schemas.openxmlformats.org/officeDocument/2006/relationships/theme" Target="theme/theme1.xml"/>
<Relationship Id="rId2" Type="http://schemas.openxmlformats.org/officeDocument/2006/relationships/slideMaster" Target="slideMasters/slideMaster1.xml"/>
<Relationship Id="rId3" Type="http://schemas.openxmlformats.org/officeDocument/2006/relationships/slide" Target="slides/slide1.xml"/>
<Relationship Id="rId4" Type="http://schemas.openxmlformats.org/officeDocument/2006/relationships/slide" Target="slides/slide2.xml"/>
<Relationship Id="rId5" Type="http://schemas.openxmlformats.org/officeDocument/2006/relationships/slide" Target="slides/slide3.xml"/>
<Relationship Id="rId6" Type="http://schemas.openxmlformats.org/officeDocument/2006/relationships/slide" Target="slides/slide4.xml"/>
<Relationship Id="rId7" Type="http://schemas.openxmlformats.org/officeDocument/2006/relationships/slide" Target="slides/slide5.xml"/>
<Relationship Id="rId8" Type="http://schemas.openxmlformats.org/officeDocument/2006/relationships/slide" Target="slides/slide6.xml"/>
<Relationship Id="rId9" Type="http://schemas.openxmlformats.org/officeDocument/2006/relationships/slide" Target="slides/slide7.xml"/>
<Relationship Id="rId10" Type="http://schemas.openxmlformats.org/officeDocument/2006/relationships/slide" Target="slides/slide8.xml"/>
<Relationship Id="rId11" Type="http://schemas.openxmlformats.org/officeDocument/2006/relationships/slide" Target="slides/slide9.xml"/>
<Relationship Id="rId12" Type="http://schemas.openxmlformats.org/officeDocument/2006/relationships/slide" Target="slides/slide10.xml"/>
<Relationship Id="rId13" Type="http://schemas.openxmlformats.org/officeDocument/2006/relationships/slide" Target="slides/slide11.xml"/>
<Relationship Id="rId14" Type="http://schemas.openxmlformats.org/officeDocument/2006/relationships/slide" Target="slides/slide12.xml"/>
<Relationship Id="rId15" Type="http://schemas.openxmlformats.org/officeDocument/2006/relationships/font" Target="fonts/font7.fntdata"/>
<Relationship Id="rId16" Type="http://schemas.openxmlformats.org/officeDocument/2006/relationships/font" Target="fonts/font3.fntdata"/>
<Relationship Id="rId17" Type="http://schemas.openxmlformats.org/officeDocument/2006/relationships/font" Target="fonts/font4.fntdata"/>
<Relationship Id="rId18" Type="http://schemas.openxmlformats.org/officeDocument/2006/relationships/font" Target="fonts/font5.fntdata"/>
<Relationship Id="rId19" Type="http://schemas.openxmlformats.org/officeDocument/2006/relationships/font" Target="fonts/font6.fntdata"/>
<Relationship Id="rId20" Type="http://schemas.openxmlformats.org/officeDocument/2006/relationships/font" Target="fonts/font2.fntdata"/>
<Relationship Id="rId21" Type="http://schemas.openxmlformats.org/officeDocument/2006/relationships/font" Target="fonts/font1.fntdata"/>
</Relationships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1.xml"/>
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.png"/>
</Relationships>
</file>

<file path=ppt/slides/_rels/slide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/Relationships>
</file>

<file path=ppt/slides/_rels/slide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283257" flipH="0" flipV="0">
            <a:off x="7953525" y="-347704"/>
            <a:ext cx="7885269" cy="7908140"/>
          </a:xfrm>
          <a:prstGeom prst="ellipse">
            <a:avLst/>
          </a:prstGeom>
          <a:solidFill>
            <a:schemeClr val="bg1">
              <a:alpha val="11000"/>
            </a:schemeClr>
          </a:solidFill>
          <a:ln w="1587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 flipH="0" flipV="0">
            <a:off x="7398256" y="-2809197"/>
            <a:ext cx="9282691" cy="8807102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100000"/>
                </a:schemeClr>
              </a:gs>
              <a:gs pos="67000">
                <a:schemeClr val="accent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509897" flipH="0" flipV="0">
            <a:off x="-6892889" y="-6528216"/>
            <a:ext cx="12632840" cy="12639582"/>
          </a:xfrm>
          <a:prstGeom prst="ellipse">
            <a:avLst/>
          </a:prstGeom>
          <a:gradFill>
            <a:gsLst>
              <a:gs pos="0">
                <a:schemeClr val="accent1">
                  <a:lumMod val="50000"/>
                  <a:alpha val="100000"/>
                </a:schemeClr>
              </a:gs>
              <a:gs pos="71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-2148049" y="5268386"/>
            <a:ext cx="3651238" cy="3661828"/>
          </a:xfrm>
          <a:prstGeom prst="ellipse">
            <a:avLst/>
          </a:prstGeom>
          <a:solidFill>
            <a:schemeClr val="bg1">
              <a:alpha val="22000"/>
            </a:schemeClr>
          </a:solidFill>
          <a:ln w="1587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957855" y="1701969"/>
            <a:ext cx="6859369" cy="23109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Lucky1Sui：让散落的1个token产生价值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968771" y="4401710"/>
            <a:ext cx="1840754" cy="42501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98000">
                <a:schemeClr val="accent2">
                  <a:lumMod val="75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009145" y="4440065"/>
            <a:ext cx="1861607" cy="3483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1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主讲人：jethrozz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3039618" y="4401710"/>
            <a:ext cx="1840754" cy="42501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3079992" y="4440065"/>
            <a:ext cx="1760007" cy="3483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2025.5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1356808" y="6071440"/>
            <a:ext cx="161504" cy="19415"/>
          </a:xfrm>
          <a:custGeom>
            <a:avLst/>
            <a:gdLst>
              <a:gd name="connsiteX0" fmla="*/ 9267 w 161504"/>
              <a:gd name="connsiteY0" fmla="*/ 19416 h 19415"/>
              <a:gd name="connsiteX1" fmla="*/ 152238 w 161504"/>
              <a:gd name="connsiteY1" fmla="*/ 19416 h 19415"/>
              <a:gd name="connsiteX2" fmla="*/ 152238 w 161504"/>
              <a:gd name="connsiteY2" fmla="*/ 0 h 19415"/>
              <a:gd name="connsiteX3" fmla="*/ 9267 w 161504"/>
              <a:gd name="connsiteY3" fmla="*/ 0 h 19415"/>
              <a:gd name="connsiteX4" fmla="*/ 9267 w 161504"/>
              <a:gd name="connsiteY4" fmla="*/ 19416 h 19415"/>
            </a:gdLst>
            <a:rect l="l" t="t" r="r" b="b"/>
            <a:pathLst>
              <a:path w="161504" h="19415">
                <a:moveTo>
                  <a:pt x="9267" y="19416"/>
                </a:moveTo>
                <a:lnTo>
                  <a:pt x="152238" y="19416"/>
                </a:lnTo>
                <a:cubicBezTo>
                  <a:pt x="164593" y="19416"/>
                  <a:pt x="164593" y="0"/>
                  <a:pt x="152238" y="0"/>
                </a:cubicBezTo>
                <a:lnTo>
                  <a:pt x="9267" y="0"/>
                </a:lnTo>
                <a:cubicBezTo>
                  <a:pt x="-3089" y="0"/>
                  <a:pt x="-3089" y="19416"/>
                  <a:pt x="9267" y="19416"/>
                </a:cubicBezTo>
                <a:close/>
              </a:path>
            </a:pathLst>
          </a:custGeom>
          <a:solidFill>
            <a:schemeClr val="bg1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1357396" y="6124392"/>
            <a:ext cx="125614" cy="19415"/>
          </a:xfrm>
          <a:custGeom>
            <a:avLst/>
            <a:gdLst>
              <a:gd name="connsiteX0" fmla="*/ 116348 w 125614"/>
              <a:gd name="connsiteY0" fmla="*/ 0 h 19415"/>
              <a:gd name="connsiteX1" fmla="*/ 9267 w 125614"/>
              <a:gd name="connsiteY1" fmla="*/ 0 h 19415"/>
              <a:gd name="connsiteX2" fmla="*/ 9267 w 125614"/>
              <a:gd name="connsiteY2" fmla="*/ 19416 h 19415"/>
              <a:gd name="connsiteX3" fmla="*/ 116348 w 125614"/>
              <a:gd name="connsiteY3" fmla="*/ 19416 h 19415"/>
              <a:gd name="connsiteX4" fmla="*/ 116348 w 125614"/>
              <a:gd name="connsiteY4" fmla="*/ 0 h 19415"/>
            </a:gdLst>
            <a:rect l="l" t="t" r="r" b="b"/>
            <a:pathLst>
              <a:path w="125614" h="19415">
                <a:moveTo>
                  <a:pt x="116348" y="0"/>
                </a:moveTo>
                <a:lnTo>
                  <a:pt x="9267" y="0"/>
                </a:lnTo>
                <a:cubicBezTo>
                  <a:pt x="-3089" y="0"/>
                  <a:pt x="-3089" y="19416"/>
                  <a:pt x="9267" y="19416"/>
                </a:cubicBezTo>
                <a:lnTo>
                  <a:pt x="116348" y="19416"/>
                </a:lnTo>
                <a:cubicBezTo>
                  <a:pt x="128704" y="19416"/>
                  <a:pt x="128704" y="0"/>
                  <a:pt x="116348" y="0"/>
                </a:cubicBezTo>
                <a:close/>
              </a:path>
            </a:pathLst>
          </a:custGeom>
          <a:solidFill>
            <a:schemeClr val="bg1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1357396" y="6177345"/>
            <a:ext cx="161504" cy="19415"/>
          </a:xfrm>
          <a:custGeom>
            <a:avLst/>
            <a:gdLst>
              <a:gd name="connsiteX0" fmla="*/ 152238 w 161504"/>
              <a:gd name="connsiteY0" fmla="*/ 0 h 19415"/>
              <a:gd name="connsiteX1" fmla="*/ 9267 w 161504"/>
              <a:gd name="connsiteY1" fmla="*/ 0 h 19415"/>
              <a:gd name="connsiteX2" fmla="*/ 9267 w 161504"/>
              <a:gd name="connsiteY2" fmla="*/ 19416 h 19415"/>
              <a:gd name="connsiteX3" fmla="*/ 152238 w 161504"/>
              <a:gd name="connsiteY3" fmla="*/ 19416 h 19415"/>
              <a:gd name="connsiteX4" fmla="*/ 152238 w 161504"/>
              <a:gd name="connsiteY4" fmla="*/ 0 h 19415"/>
            </a:gdLst>
            <a:rect l="l" t="t" r="r" b="b"/>
            <a:pathLst>
              <a:path w="161504" h="19415">
                <a:moveTo>
                  <a:pt x="152238" y="0"/>
                </a:moveTo>
                <a:lnTo>
                  <a:pt x="9267" y="0"/>
                </a:lnTo>
                <a:cubicBezTo>
                  <a:pt x="-3089" y="0"/>
                  <a:pt x="-3089" y="19416"/>
                  <a:pt x="9267" y="19416"/>
                </a:cubicBezTo>
                <a:lnTo>
                  <a:pt x="152238" y="19416"/>
                </a:lnTo>
                <a:cubicBezTo>
                  <a:pt x="164593" y="19416"/>
                  <a:pt x="164593" y="0"/>
                  <a:pt x="152238" y="0"/>
                </a:cubicBezTo>
                <a:close/>
              </a:path>
            </a:pathLst>
          </a:custGeom>
          <a:solidFill>
            <a:schemeClr val="bg1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11008051" y="6069213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9648047" y="6041115"/>
            <a:ext cx="1194752" cy="18597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PowerPoint design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660400" y="2026673"/>
            <a:ext cx="1850834" cy="1850834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bg1">
                  <a:alpha val="36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7" name="标题 1"/>
          <p:cNvCxnSpPr/>
          <p:nvPr/>
        </p:nvCxnSpPr>
        <p:spPr>
          <a:xfrm rot="0" flipH="1" flipV="0">
            <a:off x="2115239" y="6134100"/>
            <a:ext cx="7271131" cy="0"/>
          </a:xfrm>
          <a:prstGeom prst="line">
            <a:avLst/>
          </a:prstGeom>
          <a:noFill/>
          <a:ln w="6350" cap="sq">
            <a:solidFill>
              <a:schemeClr val="bg1"/>
            </a:solidFill>
            <a:miter/>
          </a:ln>
        </p:spPr>
      </p:cxnSp>
      <p:sp>
        <p:nvSpPr>
          <p:cNvPr id="18" name="标题 1"/>
          <p:cNvSpPr txBox="1"/>
          <p:nvPr/>
        </p:nvSpPr>
        <p:spPr>
          <a:xfrm rot="283257" flipH="0" flipV="0">
            <a:off x="7553475" y="-3902434"/>
            <a:ext cx="7885269" cy="7908140"/>
          </a:xfrm>
          <a:prstGeom prst="ellipse">
            <a:avLst/>
          </a:prstGeom>
          <a:solidFill>
            <a:schemeClr val="bg1">
              <a:alpha val="22000"/>
            </a:schemeClr>
          </a:solidFill>
          <a:ln w="1587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283257" flipH="0" flipV="0">
            <a:off x="6328729" y="-3701849"/>
            <a:ext cx="6604966" cy="6624124"/>
          </a:xfrm>
          <a:prstGeom prst="ellipse">
            <a:avLst/>
          </a:prstGeom>
          <a:noFill/>
          <a:ln w="15875" cap="sq">
            <a:solidFill>
              <a:schemeClr val="bg1">
                <a:alpha val="33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283257" flipH="0" flipV="0">
            <a:off x="7953525" y="-347704"/>
            <a:ext cx="7885269" cy="7908140"/>
          </a:xfrm>
          <a:prstGeom prst="ellipse">
            <a:avLst/>
          </a:prstGeom>
          <a:solidFill>
            <a:schemeClr val="bg1">
              <a:alpha val="11000"/>
            </a:schemeClr>
          </a:solidFill>
          <a:ln w="1587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 flipH="0" flipV="0">
            <a:off x="7398256" y="-2809197"/>
            <a:ext cx="9282691" cy="8807102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100000"/>
                </a:schemeClr>
              </a:gs>
              <a:gs pos="63000">
                <a:schemeClr val="accent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509897" flipH="0" flipV="0">
            <a:off x="-6892889" y="-6528216"/>
            <a:ext cx="12632840" cy="12639582"/>
          </a:xfrm>
          <a:prstGeom prst="ellipse">
            <a:avLst/>
          </a:prstGeom>
          <a:gradFill>
            <a:gsLst>
              <a:gs pos="0">
                <a:schemeClr val="accent1">
                  <a:lumMod val="50000"/>
                  <a:alpha val="100000"/>
                </a:schemeClr>
              </a:gs>
              <a:gs pos="56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-2148049" y="5268386"/>
            <a:ext cx="3651238" cy="3661828"/>
          </a:xfrm>
          <a:prstGeom prst="ellipse">
            <a:avLst/>
          </a:prstGeom>
          <a:solidFill>
            <a:schemeClr val="bg1">
              <a:alpha val="22000"/>
            </a:schemeClr>
          </a:solidFill>
          <a:ln w="1587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1356808" y="6071440"/>
            <a:ext cx="161504" cy="19415"/>
          </a:xfrm>
          <a:custGeom>
            <a:avLst/>
            <a:gdLst>
              <a:gd name="connsiteX0" fmla="*/ 9267 w 161504"/>
              <a:gd name="connsiteY0" fmla="*/ 19416 h 19415"/>
              <a:gd name="connsiteX1" fmla="*/ 152238 w 161504"/>
              <a:gd name="connsiteY1" fmla="*/ 19416 h 19415"/>
              <a:gd name="connsiteX2" fmla="*/ 152238 w 161504"/>
              <a:gd name="connsiteY2" fmla="*/ 0 h 19415"/>
              <a:gd name="connsiteX3" fmla="*/ 9267 w 161504"/>
              <a:gd name="connsiteY3" fmla="*/ 0 h 19415"/>
              <a:gd name="connsiteX4" fmla="*/ 9267 w 161504"/>
              <a:gd name="connsiteY4" fmla="*/ 19416 h 19415"/>
            </a:gdLst>
            <a:rect l="l" t="t" r="r" b="b"/>
            <a:pathLst>
              <a:path w="161504" h="19415">
                <a:moveTo>
                  <a:pt x="9267" y="19416"/>
                </a:moveTo>
                <a:lnTo>
                  <a:pt x="152238" y="19416"/>
                </a:lnTo>
                <a:cubicBezTo>
                  <a:pt x="164593" y="19416"/>
                  <a:pt x="164593" y="0"/>
                  <a:pt x="152238" y="0"/>
                </a:cubicBezTo>
                <a:lnTo>
                  <a:pt x="9267" y="0"/>
                </a:lnTo>
                <a:cubicBezTo>
                  <a:pt x="-3089" y="0"/>
                  <a:pt x="-3089" y="19416"/>
                  <a:pt x="9267" y="19416"/>
                </a:cubicBezTo>
                <a:close/>
              </a:path>
            </a:pathLst>
          </a:custGeom>
          <a:solidFill>
            <a:schemeClr val="bg1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1357396" y="6124392"/>
            <a:ext cx="125614" cy="19415"/>
          </a:xfrm>
          <a:custGeom>
            <a:avLst/>
            <a:gdLst>
              <a:gd name="connsiteX0" fmla="*/ 116348 w 125614"/>
              <a:gd name="connsiteY0" fmla="*/ 0 h 19415"/>
              <a:gd name="connsiteX1" fmla="*/ 9267 w 125614"/>
              <a:gd name="connsiteY1" fmla="*/ 0 h 19415"/>
              <a:gd name="connsiteX2" fmla="*/ 9267 w 125614"/>
              <a:gd name="connsiteY2" fmla="*/ 19416 h 19415"/>
              <a:gd name="connsiteX3" fmla="*/ 116348 w 125614"/>
              <a:gd name="connsiteY3" fmla="*/ 19416 h 19415"/>
              <a:gd name="connsiteX4" fmla="*/ 116348 w 125614"/>
              <a:gd name="connsiteY4" fmla="*/ 0 h 19415"/>
            </a:gdLst>
            <a:rect l="l" t="t" r="r" b="b"/>
            <a:pathLst>
              <a:path w="125614" h="19415">
                <a:moveTo>
                  <a:pt x="116348" y="0"/>
                </a:moveTo>
                <a:lnTo>
                  <a:pt x="9267" y="0"/>
                </a:lnTo>
                <a:cubicBezTo>
                  <a:pt x="-3089" y="0"/>
                  <a:pt x="-3089" y="19416"/>
                  <a:pt x="9267" y="19416"/>
                </a:cubicBezTo>
                <a:lnTo>
                  <a:pt x="116348" y="19416"/>
                </a:lnTo>
                <a:cubicBezTo>
                  <a:pt x="128704" y="19416"/>
                  <a:pt x="128704" y="0"/>
                  <a:pt x="116348" y="0"/>
                </a:cubicBezTo>
                <a:close/>
              </a:path>
            </a:pathLst>
          </a:custGeom>
          <a:solidFill>
            <a:schemeClr val="bg1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1357396" y="6177345"/>
            <a:ext cx="161504" cy="19415"/>
          </a:xfrm>
          <a:custGeom>
            <a:avLst/>
            <a:gdLst>
              <a:gd name="connsiteX0" fmla="*/ 152238 w 161504"/>
              <a:gd name="connsiteY0" fmla="*/ 0 h 19415"/>
              <a:gd name="connsiteX1" fmla="*/ 9267 w 161504"/>
              <a:gd name="connsiteY1" fmla="*/ 0 h 19415"/>
              <a:gd name="connsiteX2" fmla="*/ 9267 w 161504"/>
              <a:gd name="connsiteY2" fmla="*/ 19416 h 19415"/>
              <a:gd name="connsiteX3" fmla="*/ 152238 w 161504"/>
              <a:gd name="connsiteY3" fmla="*/ 19416 h 19415"/>
              <a:gd name="connsiteX4" fmla="*/ 152238 w 161504"/>
              <a:gd name="connsiteY4" fmla="*/ 0 h 19415"/>
            </a:gdLst>
            <a:rect l="l" t="t" r="r" b="b"/>
            <a:pathLst>
              <a:path w="161504" h="19415">
                <a:moveTo>
                  <a:pt x="152238" y="0"/>
                </a:moveTo>
                <a:lnTo>
                  <a:pt x="9267" y="0"/>
                </a:lnTo>
                <a:cubicBezTo>
                  <a:pt x="-3089" y="0"/>
                  <a:pt x="-3089" y="19416"/>
                  <a:pt x="9267" y="19416"/>
                </a:cubicBezTo>
                <a:lnTo>
                  <a:pt x="152238" y="19416"/>
                </a:lnTo>
                <a:cubicBezTo>
                  <a:pt x="164593" y="19416"/>
                  <a:pt x="164593" y="0"/>
                  <a:pt x="152238" y="0"/>
                </a:cubicBezTo>
                <a:close/>
              </a:path>
            </a:pathLst>
          </a:custGeom>
          <a:solidFill>
            <a:schemeClr val="bg1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1008051" y="6069213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9648047" y="6041115"/>
            <a:ext cx="1194752" cy="18597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PowerPoint design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2919508" y="1936354"/>
            <a:ext cx="1850834" cy="1850834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bg1">
                  <a:alpha val="36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2" name="标题 1"/>
          <p:cNvCxnSpPr/>
          <p:nvPr/>
        </p:nvCxnSpPr>
        <p:spPr>
          <a:xfrm rot="0" flipH="1" flipV="0">
            <a:off x="1634490" y="6134100"/>
            <a:ext cx="7751880" cy="0"/>
          </a:xfrm>
          <a:prstGeom prst="line">
            <a:avLst/>
          </a:prstGeom>
          <a:noFill/>
          <a:ln w="6350" cap="sq">
            <a:solidFill>
              <a:schemeClr val="bg1"/>
            </a:solidFill>
            <a:miter/>
          </a:ln>
        </p:spPr>
      </p:cxnSp>
      <p:sp>
        <p:nvSpPr>
          <p:cNvPr id="13" name="标题 1"/>
          <p:cNvSpPr txBox="1"/>
          <p:nvPr/>
        </p:nvSpPr>
        <p:spPr>
          <a:xfrm rot="283257" flipH="0" flipV="0">
            <a:off x="7553475" y="-3902434"/>
            <a:ext cx="7885269" cy="7908140"/>
          </a:xfrm>
          <a:prstGeom prst="ellipse">
            <a:avLst/>
          </a:prstGeom>
          <a:solidFill>
            <a:schemeClr val="bg1">
              <a:alpha val="22000"/>
            </a:schemeClr>
          </a:solidFill>
          <a:ln w="1587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283257" flipH="0" flipV="0">
            <a:off x="6328729" y="-3701849"/>
            <a:ext cx="6604966" cy="6624124"/>
          </a:xfrm>
          <a:prstGeom prst="ellipse">
            <a:avLst/>
          </a:prstGeom>
          <a:noFill/>
          <a:ln w="15875" cap="sq">
            <a:solidFill>
              <a:schemeClr val="bg1">
                <a:alpha val="33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809128" y="3852003"/>
            <a:ext cx="6071595" cy="19391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未来发展计划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2437903" y="485810"/>
            <a:ext cx="2814045" cy="31224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9600">
                <a:ln w="12700">
                  <a:noFill/>
                </a:ln>
                <a:solidFill>
                  <a:srgbClr val="FFFFFF">
                    <a:alpha val="69000"/>
                  </a:srgbClr>
                </a:solidFill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/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7807251" y="1945201"/>
            <a:ext cx="3373996" cy="3373997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  <a:alpha val="100000"/>
                </a:schemeClr>
              </a:gs>
              <a:gs pos="100000">
                <a:schemeClr val="accent1"/>
              </a:gs>
            </a:gsLst>
            <a:lin ang="3000000" scaled="0"/>
          </a:gradFill>
          <a:ln cap="flat">
            <a:noFill/>
            <a:prstDash val="solid"/>
            <a:miter/>
          </a:ln>
          <a:effectLst>
            <a:outerShdw dist="127000" blurRad="381000" dir="2700000" sx="100000" sy="100000" kx="0" ky="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1" flipV="0">
            <a:off x="998053" y="1840900"/>
            <a:ext cx="6660000" cy="162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cap="flat">
            <a:noFill/>
            <a:prstDash val="solid"/>
            <a:miter/>
          </a:ln>
          <a:effectLst>
            <a:outerShdw dist="127000" blurRad="317500" dir="2700000" sx="100000" sy="100000" kx="0" ky="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335585" y="2164900"/>
            <a:ext cx="972000" cy="972000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  <a:alpha val="100000"/>
                </a:schemeClr>
              </a:gs>
              <a:gs pos="100000">
                <a:schemeClr val="accent1"/>
              </a:gs>
            </a:gsLst>
            <a:lin ang="3000000" scaled="0"/>
          </a:gradFill>
          <a:ln cap="rnd">
            <a:noFill/>
            <a:prstDash val="solid"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488670" y="2019422"/>
            <a:ext cx="4644000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丰富参与选择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488670" y="2487368"/>
            <a:ext cx="4644000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Lucky1Sui计划支持多种token，用户可选择不同token参与，满足多样化需求。
降低参与门槛，吸引更多用户，提高项目活跃度。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1" flipV="0">
            <a:off x="998053" y="3803500"/>
            <a:ext cx="6660000" cy="162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cap="flat">
            <a:noFill/>
            <a:prstDash val="solid"/>
            <a:miter/>
          </a:ln>
          <a:effectLst>
            <a:outerShdw dist="127000" blurRad="317500" dir="2700000" sx="100000" sy="100000" kx="0" ky="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335585" y="4127500"/>
            <a:ext cx="972000" cy="972000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  <a:alpha val="100000"/>
                </a:schemeClr>
              </a:gs>
              <a:gs pos="100000">
                <a:schemeClr val="accent1"/>
              </a:gs>
            </a:gsLst>
            <a:lin ang="3000000" scaled="0"/>
          </a:gradFill>
          <a:ln cap="rnd">
            <a:noFill/>
            <a:prstDash val="solid"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488670" y="3982024"/>
            <a:ext cx="4644000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接入DEX流动性池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488670" y="4449968"/>
            <a:ext cx="4644000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Lucky1Sui计划接入DEX流动性池，为token池提供流动性，保障交易顺畅。
流动性支持可提高交易效率，降低交易成本，吸引更多用户参与。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739296" y="2896645"/>
            <a:ext cx="1509906" cy="1471109"/>
          </a:xfrm>
          <a:custGeom>
            <a:avLst/>
            <a:gdLst>
              <a:gd name="connsiteX0" fmla="*/ 1371696 w 1870330"/>
              <a:gd name="connsiteY0" fmla="*/ 1296270 h 1845296"/>
              <a:gd name="connsiteX1" fmla="*/ 1371696 w 1870330"/>
              <a:gd name="connsiteY1" fmla="*/ 1371136 h 1845296"/>
              <a:gd name="connsiteX2" fmla="*/ 1671448 w 1870330"/>
              <a:gd name="connsiteY2" fmla="*/ 1371136 h 1845296"/>
              <a:gd name="connsiteX3" fmla="*/ 1671448 w 1870330"/>
              <a:gd name="connsiteY3" fmla="*/ 1296270 h 1845296"/>
              <a:gd name="connsiteX4" fmla="*/ 1371696 w 1870330"/>
              <a:gd name="connsiteY4" fmla="*/ 996899 h 1845296"/>
              <a:gd name="connsiteX5" fmla="*/ 1371696 w 1870330"/>
              <a:gd name="connsiteY5" fmla="*/ 1071765 h 1845296"/>
              <a:gd name="connsiteX6" fmla="*/ 1671448 w 1870330"/>
              <a:gd name="connsiteY6" fmla="*/ 1071765 h 1845296"/>
              <a:gd name="connsiteX7" fmla="*/ 1671448 w 1870330"/>
              <a:gd name="connsiteY7" fmla="*/ 996899 h 1845296"/>
              <a:gd name="connsiteX8" fmla="*/ 1371696 w 1870330"/>
              <a:gd name="connsiteY8" fmla="*/ 747820 h 1845296"/>
              <a:gd name="connsiteX9" fmla="*/ 1371696 w 1870330"/>
              <a:gd name="connsiteY9" fmla="*/ 822401 h 1845296"/>
              <a:gd name="connsiteX10" fmla="*/ 1671448 w 1870330"/>
              <a:gd name="connsiteY10" fmla="*/ 822401 h 1845296"/>
              <a:gd name="connsiteX11" fmla="*/ 1671448 w 1870330"/>
              <a:gd name="connsiteY11" fmla="*/ 747820 h 1845296"/>
              <a:gd name="connsiteX12" fmla="*/ 1371696 w 1870330"/>
              <a:gd name="connsiteY12" fmla="*/ 473405 h 1845296"/>
              <a:gd name="connsiteX13" fmla="*/ 1371696 w 1870330"/>
              <a:gd name="connsiteY13" fmla="*/ 547986 h 1845296"/>
              <a:gd name="connsiteX14" fmla="*/ 1671448 w 1870330"/>
              <a:gd name="connsiteY14" fmla="*/ 547986 h 1845296"/>
              <a:gd name="connsiteX15" fmla="*/ 1671448 w 1870330"/>
              <a:gd name="connsiteY15" fmla="*/ 473405 h 1845296"/>
              <a:gd name="connsiteX16" fmla="*/ 1221963 w 1870330"/>
              <a:gd name="connsiteY16" fmla="*/ 224040 h 1845296"/>
              <a:gd name="connsiteX17" fmla="*/ 1794130 w 1870330"/>
              <a:gd name="connsiteY17" fmla="*/ 224040 h 1845296"/>
              <a:gd name="connsiteX18" fmla="*/ 1870330 w 1870330"/>
              <a:gd name="connsiteY18" fmla="*/ 298811 h 1845296"/>
              <a:gd name="connsiteX19" fmla="*/ 1870330 w 1870330"/>
              <a:gd name="connsiteY19" fmla="*/ 1570971 h 1845296"/>
              <a:gd name="connsiteX20" fmla="*/ 1794130 w 1870330"/>
              <a:gd name="connsiteY20" fmla="*/ 1645742 h 1845296"/>
              <a:gd name="connsiteX21" fmla="*/ 1221963 w 1870330"/>
              <a:gd name="connsiteY21" fmla="*/ 1645742 h 1845296"/>
              <a:gd name="connsiteX22" fmla="*/ 1221963 w 1870330"/>
              <a:gd name="connsiteY22" fmla="*/ 1383804 h 1845296"/>
              <a:gd name="connsiteX23" fmla="*/ 1298163 w 1870330"/>
              <a:gd name="connsiteY23" fmla="*/ 1383804 h 1845296"/>
              <a:gd name="connsiteX24" fmla="*/ 1298163 w 1870330"/>
              <a:gd name="connsiteY24" fmla="*/ 1309033 h 1845296"/>
              <a:gd name="connsiteX25" fmla="*/ 1221963 w 1870330"/>
              <a:gd name="connsiteY25" fmla="*/ 1309033 h 1845296"/>
              <a:gd name="connsiteX26" fmla="*/ 1221963 w 1870330"/>
              <a:gd name="connsiteY26" fmla="*/ 1084434 h 1845296"/>
              <a:gd name="connsiteX27" fmla="*/ 1298163 w 1870330"/>
              <a:gd name="connsiteY27" fmla="*/ 1084434 h 1845296"/>
              <a:gd name="connsiteX28" fmla="*/ 1298163 w 1870330"/>
              <a:gd name="connsiteY28" fmla="*/ 1009662 h 1845296"/>
              <a:gd name="connsiteX29" fmla="*/ 1221963 w 1870330"/>
              <a:gd name="connsiteY29" fmla="*/ 1009662 h 1845296"/>
              <a:gd name="connsiteX30" fmla="*/ 1221963 w 1870330"/>
              <a:gd name="connsiteY30" fmla="*/ 822496 h 1845296"/>
              <a:gd name="connsiteX31" fmla="*/ 1298163 w 1870330"/>
              <a:gd name="connsiteY31" fmla="*/ 822496 h 1845296"/>
              <a:gd name="connsiteX32" fmla="*/ 1298163 w 1870330"/>
              <a:gd name="connsiteY32" fmla="*/ 747725 h 1845296"/>
              <a:gd name="connsiteX33" fmla="*/ 1221963 w 1870330"/>
              <a:gd name="connsiteY33" fmla="*/ 747725 h 1845296"/>
              <a:gd name="connsiteX34" fmla="*/ 1221963 w 1870330"/>
              <a:gd name="connsiteY34" fmla="*/ 560654 h 1845296"/>
              <a:gd name="connsiteX35" fmla="*/ 1298163 w 1870330"/>
              <a:gd name="connsiteY35" fmla="*/ 560654 h 1845296"/>
              <a:gd name="connsiteX36" fmla="*/ 1298163 w 1870330"/>
              <a:gd name="connsiteY36" fmla="*/ 485883 h 1845296"/>
              <a:gd name="connsiteX37" fmla="*/ 1221963 w 1870330"/>
              <a:gd name="connsiteY37" fmla="*/ 485883 h 1845296"/>
              <a:gd name="connsiteX38" fmla="*/ 1054227 w 1870330"/>
              <a:gd name="connsiteY38" fmla="*/ 393 h 1845296"/>
              <a:gd name="connsiteX39" fmla="*/ 1054132 w 1870330"/>
              <a:gd name="connsiteY39" fmla="*/ 869 h 1845296"/>
              <a:gd name="connsiteX40" fmla="*/ 1083754 w 1870330"/>
              <a:gd name="connsiteY40" fmla="*/ 7727 h 1845296"/>
              <a:gd name="connsiteX41" fmla="*/ 1097470 w 1870330"/>
              <a:gd name="connsiteY41" fmla="*/ 36302 h 1845296"/>
              <a:gd name="connsiteX42" fmla="*/ 1097470 w 1870330"/>
              <a:gd name="connsiteY42" fmla="*/ 1808714 h 1845296"/>
              <a:gd name="connsiteX43" fmla="*/ 1083754 w 1870330"/>
              <a:gd name="connsiteY43" fmla="*/ 1837289 h 1845296"/>
              <a:gd name="connsiteX44" fmla="*/ 1060895 w 1870330"/>
              <a:gd name="connsiteY44" fmla="*/ 1845290 h 1845296"/>
              <a:gd name="connsiteX45" fmla="*/ 1053941 w 1870330"/>
              <a:gd name="connsiteY45" fmla="*/ 1844148 h 1845296"/>
              <a:gd name="connsiteX46" fmla="*/ 29623 w 1870330"/>
              <a:gd name="connsiteY46" fmla="*/ 1647932 h 1845296"/>
              <a:gd name="connsiteX47" fmla="*/ 0 w 1870330"/>
              <a:gd name="connsiteY47" fmla="*/ 1611071 h 1845296"/>
              <a:gd name="connsiteX48" fmla="*/ 0 w 1870330"/>
              <a:gd name="connsiteY48" fmla="*/ 233375 h 1845296"/>
              <a:gd name="connsiteX49" fmla="*/ 29813 w 1870330"/>
              <a:gd name="connsiteY49" fmla="*/ 196513 h 1845296"/>
            </a:gdLst>
            <a:rect l="l" t="t" r="r" b="b"/>
            <a:pathLst>
              <a:path w="1870330" h="1845296">
                <a:moveTo>
                  <a:pt x="1371696" y="1296270"/>
                </a:moveTo>
                <a:lnTo>
                  <a:pt x="1371696" y="1371136"/>
                </a:lnTo>
                <a:lnTo>
                  <a:pt x="1671448" y="1371136"/>
                </a:lnTo>
                <a:lnTo>
                  <a:pt x="1671448" y="1296270"/>
                </a:lnTo>
                <a:close/>
                <a:moveTo>
                  <a:pt x="1371696" y="996899"/>
                </a:moveTo>
                <a:lnTo>
                  <a:pt x="1371696" y="1071765"/>
                </a:lnTo>
                <a:lnTo>
                  <a:pt x="1671448" y="1071765"/>
                </a:lnTo>
                <a:lnTo>
                  <a:pt x="1671448" y="996899"/>
                </a:lnTo>
                <a:close/>
                <a:moveTo>
                  <a:pt x="1371696" y="747820"/>
                </a:moveTo>
                <a:lnTo>
                  <a:pt x="1371696" y="822401"/>
                </a:lnTo>
                <a:lnTo>
                  <a:pt x="1671448" y="822401"/>
                </a:lnTo>
                <a:lnTo>
                  <a:pt x="1671448" y="747820"/>
                </a:lnTo>
                <a:close/>
                <a:moveTo>
                  <a:pt x="1371696" y="473405"/>
                </a:moveTo>
                <a:lnTo>
                  <a:pt x="1371696" y="547986"/>
                </a:lnTo>
                <a:lnTo>
                  <a:pt x="1671448" y="547986"/>
                </a:lnTo>
                <a:lnTo>
                  <a:pt x="1671448" y="473405"/>
                </a:lnTo>
                <a:close/>
                <a:moveTo>
                  <a:pt x="1221963" y="224040"/>
                </a:moveTo>
                <a:lnTo>
                  <a:pt x="1794130" y="224040"/>
                </a:lnTo>
                <a:cubicBezTo>
                  <a:pt x="1835792" y="223723"/>
                  <a:pt x="1869863" y="257155"/>
                  <a:pt x="1870330" y="298811"/>
                </a:cubicBezTo>
                <a:lnTo>
                  <a:pt x="1870330" y="1570971"/>
                </a:lnTo>
                <a:cubicBezTo>
                  <a:pt x="1869863" y="1612623"/>
                  <a:pt x="1835792" y="1646056"/>
                  <a:pt x="1794130" y="1645742"/>
                </a:cubicBezTo>
                <a:lnTo>
                  <a:pt x="1221963" y="1645742"/>
                </a:lnTo>
                <a:lnTo>
                  <a:pt x="1221963" y="1383804"/>
                </a:lnTo>
                <a:lnTo>
                  <a:pt x="1298163" y="1383804"/>
                </a:lnTo>
                <a:lnTo>
                  <a:pt x="1298163" y="1309033"/>
                </a:lnTo>
                <a:lnTo>
                  <a:pt x="1221963" y="1309033"/>
                </a:lnTo>
                <a:lnTo>
                  <a:pt x="1221963" y="1084434"/>
                </a:lnTo>
                <a:lnTo>
                  <a:pt x="1298163" y="1084434"/>
                </a:lnTo>
                <a:lnTo>
                  <a:pt x="1298163" y="1009662"/>
                </a:lnTo>
                <a:lnTo>
                  <a:pt x="1221963" y="1009662"/>
                </a:lnTo>
                <a:lnTo>
                  <a:pt x="1221963" y="822496"/>
                </a:lnTo>
                <a:lnTo>
                  <a:pt x="1298163" y="822496"/>
                </a:lnTo>
                <a:lnTo>
                  <a:pt x="1298163" y="747725"/>
                </a:lnTo>
                <a:lnTo>
                  <a:pt x="1221963" y="747725"/>
                </a:lnTo>
                <a:lnTo>
                  <a:pt x="1221963" y="560654"/>
                </a:lnTo>
                <a:lnTo>
                  <a:pt x="1298163" y="560654"/>
                </a:lnTo>
                <a:lnTo>
                  <a:pt x="1298163" y="485883"/>
                </a:lnTo>
                <a:lnTo>
                  <a:pt x="1221963" y="485883"/>
                </a:lnTo>
                <a:close/>
                <a:moveTo>
                  <a:pt x="1054227" y="393"/>
                </a:moveTo>
                <a:lnTo>
                  <a:pt x="1054132" y="869"/>
                </a:lnTo>
                <a:cubicBezTo>
                  <a:pt x="1064533" y="-1498"/>
                  <a:pt x="1075449" y="1029"/>
                  <a:pt x="1083754" y="7727"/>
                </a:cubicBezTo>
                <a:cubicBezTo>
                  <a:pt x="1092260" y="14808"/>
                  <a:pt x="1097261" y="25237"/>
                  <a:pt x="1097470" y="36302"/>
                </a:cubicBezTo>
                <a:lnTo>
                  <a:pt x="1097470" y="1808714"/>
                </a:lnTo>
                <a:cubicBezTo>
                  <a:pt x="1097271" y="1819783"/>
                  <a:pt x="1092260" y="1830212"/>
                  <a:pt x="1083754" y="1837289"/>
                </a:cubicBezTo>
                <a:cubicBezTo>
                  <a:pt x="1077344" y="1842614"/>
                  <a:pt x="1069229" y="1845452"/>
                  <a:pt x="1060895" y="1845290"/>
                </a:cubicBezTo>
                <a:cubicBezTo>
                  <a:pt x="1058551" y="1845100"/>
                  <a:pt x="1056227" y="1844719"/>
                  <a:pt x="1053941" y="1844148"/>
                </a:cubicBezTo>
                <a:lnTo>
                  <a:pt x="29623" y="1647932"/>
                </a:lnTo>
                <a:cubicBezTo>
                  <a:pt x="12259" y="1644227"/>
                  <a:pt x="-124" y="1628825"/>
                  <a:pt x="0" y="1611071"/>
                </a:cubicBezTo>
                <a:lnTo>
                  <a:pt x="0" y="233375"/>
                </a:lnTo>
                <a:cubicBezTo>
                  <a:pt x="-105" y="215558"/>
                  <a:pt x="12373" y="200139"/>
                  <a:pt x="29813" y="196513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361510" y="2488463"/>
            <a:ext cx="876300" cy="3683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6361510" y="4431563"/>
            <a:ext cx="876300" cy="3683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773150" y="427667"/>
            <a:ext cx="10745749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未来发展计划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264152" y="277385"/>
            <a:ext cx="360000" cy="285696"/>
          </a:xfrm>
          <a:custGeom>
            <a:avLst/>
            <a:gdLst>
              <a:gd name="connsiteX0" fmla="*/ 431250 w 431250"/>
              <a:gd name="connsiteY0" fmla="*/ 0 h 342240"/>
              <a:gd name="connsiteX1" fmla="*/ 431250 w 431250"/>
              <a:gd name="connsiteY1" fmla="*/ 74003 h 342240"/>
              <a:gd name="connsiteX2" fmla="*/ 332839 w 431250"/>
              <a:gd name="connsiteY2" fmla="*/ 169740 h 342240"/>
              <a:gd name="connsiteX3" fmla="*/ 431250 w 431250"/>
              <a:gd name="connsiteY3" fmla="*/ 169740 h 342240"/>
              <a:gd name="connsiteX4" fmla="*/ 431250 w 431250"/>
              <a:gd name="connsiteY4" fmla="*/ 342240 h 342240"/>
              <a:gd name="connsiteX5" fmla="*/ 258750 w 431250"/>
              <a:gd name="connsiteY5" fmla="*/ 342240 h 342240"/>
              <a:gd name="connsiteX6" fmla="*/ 258750 w 431250"/>
              <a:gd name="connsiteY6" fmla="*/ 169740 h 342240"/>
              <a:gd name="connsiteX7" fmla="*/ 431250 w 431250"/>
              <a:gd name="connsiteY7" fmla="*/ 0 h 342240"/>
              <a:gd name="connsiteX8" fmla="*/ 172500 w 431250"/>
              <a:gd name="connsiteY8" fmla="*/ 0 h 342240"/>
              <a:gd name="connsiteX9" fmla="*/ 172500 w 431250"/>
              <a:gd name="connsiteY9" fmla="*/ 74003 h 342240"/>
              <a:gd name="connsiteX10" fmla="*/ 74089 w 431250"/>
              <a:gd name="connsiteY10" fmla="*/ 169740 h 342240"/>
              <a:gd name="connsiteX11" fmla="*/ 172500 w 431250"/>
              <a:gd name="connsiteY11" fmla="*/ 169740 h 342240"/>
              <a:gd name="connsiteX12" fmla="*/ 172500 w 431250"/>
              <a:gd name="connsiteY12" fmla="*/ 342240 h 342240"/>
              <a:gd name="connsiteX13" fmla="*/ 0 w 431250"/>
              <a:gd name="connsiteY13" fmla="*/ 342240 h 342240"/>
              <a:gd name="connsiteX14" fmla="*/ 0 w 431250"/>
              <a:gd name="connsiteY14" fmla="*/ 169740 h 342240"/>
              <a:gd name="connsiteX15" fmla="*/ 172500 w 431250"/>
              <a:gd name="connsiteY15" fmla="*/ 0 h 342240"/>
            </a:gdLst>
            <a:rect l="l" t="t" r="r" b="b"/>
            <a:pathLst>
              <a:path w="431250" h="342240">
                <a:moveTo>
                  <a:pt x="431250" y="0"/>
                </a:moveTo>
                <a:lnTo>
                  <a:pt x="431250" y="74003"/>
                </a:lnTo>
                <a:cubicBezTo>
                  <a:pt x="377945" y="74028"/>
                  <a:pt x="334333" y="116456"/>
                  <a:pt x="332839" y="169740"/>
                </a:cubicBezTo>
                <a:lnTo>
                  <a:pt x="431250" y="169740"/>
                </a:lnTo>
                <a:lnTo>
                  <a:pt x="431250" y="342240"/>
                </a:lnTo>
                <a:lnTo>
                  <a:pt x="258750" y="342240"/>
                </a:lnTo>
                <a:lnTo>
                  <a:pt x="258750" y="169740"/>
                </a:lnTo>
                <a:cubicBezTo>
                  <a:pt x="260258" y="75551"/>
                  <a:pt x="337049" y="-12"/>
                  <a:pt x="431250" y="0"/>
                </a:cubicBezTo>
                <a:close/>
                <a:moveTo>
                  <a:pt x="172500" y="0"/>
                </a:moveTo>
                <a:lnTo>
                  <a:pt x="172500" y="74003"/>
                </a:lnTo>
                <a:cubicBezTo>
                  <a:pt x="119195" y="74028"/>
                  <a:pt x="75583" y="116456"/>
                  <a:pt x="74089" y="169740"/>
                </a:cubicBezTo>
                <a:lnTo>
                  <a:pt x="172500" y="169740"/>
                </a:lnTo>
                <a:lnTo>
                  <a:pt x="172500" y="342240"/>
                </a:lnTo>
                <a:lnTo>
                  <a:pt x="0" y="342240"/>
                </a:lnTo>
                <a:lnTo>
                  <a:pt x="0" y="169740"/>
                </a:lnTo>
                <a:cubicBezTo>
                  <a:pt x="1508" y="75551"/>
                  <a:pt x="78299" y="-12"/>
                  <a:pt x="172500" y="0"/>
                </a:cubicBezTo>
                <a:close/>
              </a:path>
            </a:pathLst>
          </a:custGeom>
          <a:solidFill>
            <a:schemeClr val="accent1"/>
          </a:solidFill>
          <a:ln w="5424" cap="flat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283257" flipH="0" flipV="0">
            <a:off x="7953525" y="-347704"/>
            <a:ext cx="7885269" cy="7908140"/>
          </a:xfrm>
          <a:prstGeom prst="ellipse">
            <a:avLst/>
          </a:prstGeom>
          <a:solidFill>
            <a:schemeClr val="bg1">
              <a:alpha val="11000"/>
            </a:schemeClr>
          </a:solidFill>
          <a:ln w="1587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 flipH="0" flipV="0">
            <a:off x="7398256" y="-2809197"/>
            <a:ext cx="9282691" cy="8807102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100000"/>
                </a:schemeClr>
              </a:gs>
              <a:gs pos="67000">
                <a:schemeClr val="accent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509897" flipH="0" flipV="0">
            <a:off x="-6892889" y="-6528216"/>
            <a:ext cx="12632840" cy="12639582"/>
          </a:xfrm>
          <a:prstGeom prst="ellipse">
            <a:avLst/>
          </a:prstGeom>
          <a:gradFill>
            <a:gsLst>
              <a:gs pos="0">
                <a:schemeClr val="accent1">
                  <a:lumMod val="50000"/>
                  <a:alpha val="100000"/>
                </a:schemeClr>
              </a:gs>
              <a:gs pos="71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-2148049" y="5268386"/>
            <a:ext cx="3651238" cy="3661828"/>
          </a:xfrm>
          <a:prstGeom prst="ellipse">
            <a:avLst/>
          </a:prstGeom>
          <a:solidFill>
            <a:schemeClr val="bg1">
              <a:alpha val="22000"/>
            </a:schemeClr>
          </a:solidFill>
          <a:ln w="1587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957855" y="1701969"/>
            <a:ext cx="6859369" cy="23109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谢谢大家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968771" y="4401710"/>
            <a:ext cx="1840754" cy="42501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98000">
                <a:schemeClr val="accent2">
                  <a:lumMod val="75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907545" y="4440065"/>
            <a:ext cx="1963207" cy="3483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1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主讲人：jethrozz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3039618" y="4401710"/>
            <a:ext cx="1840754" cy="42501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3079992" y="4440065"/>
            <a:ext cx="1760007" cy="3483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2025.5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1356808" y="6071440"/>
            <a:ext cx="161504" cy="19415"/>
          </a:xfrm>
          <a:custGeom>
            <a:avLst/>
            <a:gdLst>
              <a:gd name="connsiteX0" fmla="*/ 9267 w 161504"/>
              <a:gd name="connsiteY0" fmla="*/ 19416 h 19415"/>
              <a:gd name="connsiteX1" fmla="*/ 152238 w 161504"/>
              <a:gd name="connsiteY1" fmla="*/ 19416 h 19415"/>
              <a:gd name="connsiteX2" fmla="*/ 152238 w 161504"/>
              <a:gd name="connsiteY2" fmla="*/ 0 h 19415"/>
              <a:gd name="connsiteX3" fmla="*/ 9267 w 161504"/>
              <a:gd name="connsiteY3" fmla="*/ 0 h 19415"/>
              <a:gd name="connsiteX4" fmla="*/ 9267 w 161504"/>
              <a:gd name="connsiteY4" fmla="*/ 19416 h 19415"/>
            </a:gdLst>
            <a:rect l="l" t="t" r="r" b="b"/>
            <a:pathLst>
              <a:path w="161504" h="19415">
                <a:moveTo>
                  <a:pt x="9267" y="19416"/>
                </a:moveTo>
                <a:lnTo>
                  <a:pt x="152238" y="19416"/>
                </a:lnTo>
                <a:cubicBezTo>
                  <a:pt x="164593" y="19416"/>
                  <a:pt x="164593" y="0"/>
                  <a:pt x="152238" y="0"/>
                </a:cubicBezTo>
                <a:lnTo>
                  <a:pt x="9267" y="0"/>
                </a:lnTo>
                <a:cubicBezTo>
                  <a:pt x="-3089" y="0"/>
                  <a:pt x="-3089" y="19416"/>
                  <a:pt x="9267" y="19416"/>
                </a:cubicBezTo>
                <a:close/>
              </a:path>
            </a:pathLst>
          </a:custGeom>
          <a:solidFill>
            <a:schemeClr val="bg1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1357396" y="6124392"/>
            <a:ext cx="125614" cy="19415"/>
          </a:xfrm>
          <a:custGeom>
            <a:avLst/>
            <a:gdLst>
              <a:gd name="connsiteX0" fmla="*/ 116348 w 125614"/>
              <a:gd name="connsiteY0" fmla="*/ 0 h 19415"/>
              <a:gd name="connsiteX1" fmla="*/ 9267 w 125614"/>
              <a:gd name="connsiteY1" fmla="*/ 0 h 19415"/>
              <a:gd name="connsiteX2" fmla="*/ 9267 w 125614"/>
              <a:gd name="connsiteY2" fmla="*/ 19416 h 19415"/>
              <a:gd name="connsiteX3" fmla="*/ 116348 w 125614"/>
              <a:gd name="connsiteY3" fmla="*/ 19416 h 19415"/>
              <a:gd name="connsiteX4" fmla="*/ 116348 w 125614"/>
              <a:gd name="connsiteY4" fmla="*/ 0 h 19415"/>
            </a:gdLst>
            <a:rect l="l" t="t" r="r" b="b"/>
            <a:pathLst>
              <a:path w="125614" h="19415">
                <a:moveTo>
                  <a:pt x="116348" y="0"/>
                </a:moveTo>
                <a:lnTo>
                  <a:pt x="9267" y="0"/>
                </a:lnTo>
                <a:cubicBezTo>
                  <a:pt x="-3089" y="0"/>
                  <a:pt x="-3089" y="19416"/>
                  <a:pt x="9267" y="19416"/>
                </a:cubicBezTo>
                <a:lnTo>
                  <a:pt x="116348" y="19416"/>
                </a:lnTo>
                <a:cubicBezTo>
                  <a:pt x="128704" y="19416"/>
                  <a:pt x="128704" y="0"/>
                  <a:pt x="116348" y="0"/>
                </a:cubicBezTo>
                <a:close/>
              </a:path>
            </a:pathLst>
          </a:custGeom>
          <a:solidFill>
            <a:schemeClr val="bg1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1357396" y="6177345"/>
            <a:ext cx="161504" cy="19415"/>
          </a:xfrm>
          <a:custGeom>
            <a:avLst/>
            <a:gdLst>
              <a:gd name="connsiteX0" fmla="*/ 152238 w 161504"/>
              <a:gd name="connsiteY0" fmla="*/ 0 h 19415"/>
              <a:gd name="connsiteX1" fmla="*/ 9267 w 161504"/>
              <a:gd name="connsiteY1" fmla="*/ 0 h 19415"/>
              <a:gd name="connsiteX2" fmla="*/ 9267 w 161504"/>
              <a:gd name="connsiteY2" fmla="*/ 19416 h 19415"/>
              <a:gd name="connsiteX3" fmla="*/ 152238 w 161504"/>
              <a:gd name="connsiteY3" fmla="*/ 19416 h 19415"/>
              <a:gd name="connsiteX4" fmla="*/ 152238 w 161504"/>
              <a:gd name="connsiteY4" fmla="*/ 0 h 19415"/>
            </a:gdLst>
            <a:rect l="l" t="t" r="r" b="b"/>
            <a:pathLst>
              <a:path w="161504" h="19415">
                <a:moveTo>
                  <a:pt x="152238" y="0"/>
                </a:moveTo>
                <a:lnTo>
                  <a:pt x="9267" y="0"/>
                </a:lnTo>
                <a:cubicBezTo>
                  <a:pt x="-3089" y="0"/>
                  <a:pt x="-3089" y="19416"/>
                  <a:pt x="9267" y="19416"/>
                </a:cubicBezTo>
                <a:lnTo>
                  <a:pt x="152238" y="19416"/>
                </a:lnTo>
                <a:cubicBezTo>
                  <a:pt x="164593" y="19416"/>
                  <a:pt x="164593" y="0"/>
                  <a:pt x="152238" y="0"/>
                </a:cubicBezTo>
                <a:close/>
              </a:path>
            </a:pathLst>
          </a:custGeom>
          <a:solidFill>
            <a:schemeClr val="bg1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11008051" y="6069213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9648047" y="6041115"/>
            <a:ext cx="1194752" cy="18597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PowerPoint design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660400" y="2026673"/>
            <a:ext cx="1850834" cy="1850834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bg1">
                  <a:alpha val="36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7" name="标题 1"/>
          <p:cNvCxnSpPr/>
          <p:nvPr/>
        </p:nvCxnSpPr>
        <p:spPr>
          <a:xfrm rot="0" flipH="1" flipV="0">
            <a:off x="2115239" y="6134100"/>
            <a:ext cx="7271131" cy="0"/>
          </a:xfrm>
          <a:prstGeom prst="line">
            <a:avLst/>
          </a:prstGeom>
          <a:noFill/>
          <a:ln w="6350" cap="sq">
            <a:solidFill>
              <a:schemeClr val="bg1"/>
            </a:solidFill>
            <a:miter/>
          </a:ln>
        </p:spPr>
      </p:cxnSp>
      <p:sp>
        <p:nvSpPr>
          <p:cNvPr id="18" name="标题 1"/>
          <p:cNvSpPr txBox="1"/>
          <p:nvPr/>
        </p:nvSpPr>
        <p:spPr>
          <a:xfrm rot="283257" flipH="0" flipV="0">
            <a:off x="7553475" y="-3902434"/>
            <a:ext cx="7885269" cy="7908140"/>
          </a:xfrm>
          <a:prstGeom prst="ellipse">
            <a:avLst/>
          </a:prstGeom>
          <a:solidFill>
            <a:schemeClr val="bg1">
              <a:alpha val="22000"/>
            </a:schemeClr>
          </a:solidFill>
          <a:ln w="1587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283257" flipH="0" flipV="0">
            <a:off x="6328729" y="-3701849"/>
            <a:ext cx="6604966" cy="6624124"/>
          </a:xfrm>
          <a:prstGeom prst="ellipse">
            <a:avLst/>
          </a:prstGeom>
          <a:noFill/>
          <a:ln w="15875" cap="sq">
            <a:solidFill>
              <a:schemeClr val="bg1">
                <a:alpha val="33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37000"/>
                </a:schemeClr>
              </a:gs>
              <a:gs pos="99000">
                <a:schemeClr val="bg1">
                  <a:alpha val="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860261" y="2016051"/>
            <a:ext cx="3053574" cy="5496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C9F1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CONTENTS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-1076339" y="1501320"/>
            <a:ext cx="3374421" cy="3336650"/>
          </a:xfrm>
          <a:custGeom>
            <a:avLst/>
            <a:gdLst>
              <a:gd name="connsiteX0" fmla="*/ 2883971 w 3841491"/>
              <a:gd name="connsiteY0" fmla="*/ 3798495 h 3798494"/>
              <a:gd name="connsiteX1" fmla="*/ 3679134 w 3841491"/>
              <a:gd name="connsiteY1" fmla="*/ 2463717 h 3798494"/>
              <a:gd name="connsiteX2" fmla="*/ 2643378 w 3841491"/>
              <a:gd name="connsiteY2" fmla="*/ 550616 h 3798494"/>
              <a:gd name="connsiteX3" fmla="*/ 1198096 w 3841491"/>
              <a:gd name="connsiteY3" fmla="*/ 550616 h 3798494"/>
              <a:gd name="connsiteX4" fmla="*/ 162340 w 3841491"/>
              <a:gd name="connsiteY4" fmla="*/ 2463717 h 3798494"/>
              <a:gd name="connsiteX5" fmla="*/ 957503 w 3841491"/>
              <a:gd name="connsiteY5" fmla="*/ 3798495 h 3798494"/>
            </a:gdLst>
            <a:rect l="l" t="t" r="r" b="b"/>
            <a:pathLst>
              <a:path w="3841491" h="3798494">
                <a:moveTo>
                  <a:pt x="2883971" y="3798495"/>
                </a:moveTo>
                <a:cubicBezTo>
                  <a:pt x="3718770" y="3798495"/>
                  <a:pt x="4076616" y="3197871"/>
                  <a:pt x="3679134" y="2463717"/>
                </a:cubicBezTo>
                <a:lnTo>
                  <a:pt x="2643378" y="550616"/>
                </a:lnTo>
                <a:cubicBezTo>
                  <a:pt x="2245962" y="-183539"/>
                  <a:pt x="1595579" y="-183539"/>
                  <a:pt x="1198096" y="550616"/>
                </a:cubicBezTo>
                <a:lnTo>
                  <a:pt x="162340" y="2463717"/>
                </a:lnTo>
                <a:cubicBezTo>
                  <a:pt x="-235076" y="3198202"/>
                  <a:pt x="122638" y="3798495"/>
                  <a:pt x="957503" y="3798495"/>
                </a:cubicBezTo>
                <a:close/>
              </a:path>
            </a:pathLst>
          </a:custGeom>
          <a:solidFill>
            <a:schemeClr val="accent1"/>
          </a:solidFill>
          <a:ln w="661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0" y="6623050"/>
            <a:ext cx="12191741" cy="133510"/>
          </a:xfrm>
          <a:custGeom>
            <a:avLst/>
            <a:gdLst>
              <a:gd name="connsiteX0" fmla="*/ 0 w 12191741"/>
              <a:gd name="connsiteY0" fmla="*/ 0 h 341410"/>
              <a:gd name="connsiteX1" fmla="*/ 12191742 w 12191741"/>
              <a:gd name="connsiteY1" fmla="*/ 0 h 341410"/>
              <a:gd name="connsiteX2" fmla="*/ 12191742 w 12191741"/>
              <a:gd name="connsiteY2" fmla="*/ 341410 h 341410"/>
              <a:gd name="connsiteX3" fmla="*/ 0 w 12191741"/>
              <a:gd name="connsiteY3" fmla="*/ 341410 h 341410"/>
            </a:gdLst>
            <a:rect l="l" t="t" r="r" b="b"/>
            <a:pathLst>
              <a:path w="12191741" h="341410">
                <a:moveTo>
                  <a:pt x="0" y="0"/>
                </a:moveTo>
                <a:lnTo>
                  <a:pt x="12191742" y="0"/>
                </a:lnTo>
                <a:lnTo>
                  <a:pt x="12191742" y="341410"/>
                </a:lnTo>
                <a:lnTo>
                  <a:pt x="0" y="341410"/>
                </a:lnTo>
                <a:close/>
              </a:path>
            </a:pathLst>
          </a:custGeom>
          <a:solidFill>
            <a:schemeClr val="accent1"/>
          </a:solidFill>
          <a:ln w="860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330661" y="1595699"/>
            <a:ext cx="2530712" cy="56252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项目背景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330661" y="1025451"/>
            <a:ext cx="1008874" cy="4480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00B0F0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01.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330661" y="2811205"/>
            <a:ext cx="2530712" cy="56252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项目介绍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330661" y="2240957"/>
            <a:ext cx="1008874" cy="4480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00B0F0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02.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330661" y="4038867"/>
            <a:ext cx="2530712" cy="56252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How it works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330661" y="3468619"/>
            <a:ext cx="1008874" cy="4480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00B0F0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03.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330661" y="5278683"/>
            <a:ext cx="2530712" cy="56252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未来发展计划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6330661" y="4708435"/>
            <a:ext cx="1008874" cy="4480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00B0F0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04.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8273761" y="1595683"/>
            <a:ext cx="2530712" cy="56252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3015961" y="1952551"/>
            <a:ext cx="1516874" cy="6766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5200">
                <a:ln w="12700">
                  <a:noFill/>
                </a:ln>
                <a:solidFill>
                  <a:srgbClr val="00B0F0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目录</a:t>
            </a:r>
            <a:endParaRPr kumimoji="1" lang="zh-CN" altLang="en-US"/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283257" flipH="0" flipV="0">
            <a:off x="7953525" y="-347704"/>
            <a:ext cx="7885269" cy="7908140"/>
          </a:xfrm>
          <a:prstGeom prst="ellipse">
            <a:avLst/>
          </a:prstGeom>
          <a:solidFill>
            <a:schemeClr val="bg1">
              <a:alpha val="11000"/>
            </a:schemeClr>
          </a:solidFill>
          <a:ln w="1587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 flipH="0" flipV="0">
            <a:off x="7398256" y="-2809197"/>
            <a:ext cx="9282691" cy="8807102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100000"/>
                </a:schemeClr>
              </a:gs>
              <a:gs pos="63000">
                <a:schemeClr val="accent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509897" flipH="0" flipV="0">
            <a:off x="-6892889" y="-6528216"/>
            <a:ext cx="12632840" cy="12639582"/>
          </a:xfrm>
          <a:prstGeom prst="ellipse">
            <a:avLst/>
          </a:prstGeom>
          <a:gradFill>
            <a:gsLst>
              <a:gs pos="0">
                <a:schemeClr val="accent1">
                  <a:lumMod val="50000"/>
                  <a:alpha val="100000"/>
                </a:schemeClr>
              </a:gs>
              <a:gs pos="56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-2148049" y="5268386"/>
            <a:ext cx="3651238" cy="3661828"/>
          </a:xfrm>
          <a:prstGeom prst="ellipse">
            <a:avLst/>
          </a:prstGeom>
          <a:solidFill>
            <a:schemeClr val="bg1">
              <a:alpha val="22000"/>
            </a:schemeClr>
          </a:solidFill>
          <a:ln w="1587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1356808" y="6071440"/>
            <a:ext cx="161504" cy="19415"/>
          </a:xfrm>
          <a:custGeom>
            <a:avLst/>
            <a:gdLst>
              <a:gd name="connsiteX0" fmla="*/ 9267 w 161504"/>
              <a:gd name="connsiteY0" fmla="*/ 19416 h 19415"/>
              <a:gd name="connsiteX1" fmla="*/ 152238 w 161504"/>
              <a:gd name="connsiteY1" fmla="*/ 19416 h 19415"/>
              <a:gd name="connsiteX2" fmla="*/ 152238 w 161504"/>
              <a:gd name="connsiteY2" fmla="*/ 0 h 19415"/>
              <a:gd name="connsiteX3" fmla="*/ 9267 w 161504"/>
              <a:gd name="connsiteY3" fmla="*/ 0 h 19415"/>
              <a:gd name="connsiteX4" fmla="*/ 9267 w 161504"/>
              <a:gd name="connsiteY4" fmla="*/ 19416 h 19415"/>
            </a:gdLst>
            <a:rect l="l" t="t" r="r" b="b"/>
            <a:pathLst>
              <a:path w="161504" h="19415">
                <a:moveTo>
                  <a:pt x="9267" y="19416"/>
                </a:moveTo>
                <a:lnTo>
                  <a:pt x="152238" y="19416"/>
                </a:lnTo>
                <a:cubicBezTo>
                  <a:pt x="164593" y="19416"/>
                  <a:pt x="164593" y="0"/>
                  <a:pt x="152238" y="0"/>
                </a:cubicBezTo>
                <a:lnTo>
                  <a:pt x="9267" y="0"/>
                </a:lnTo>
                <a:cubicBezTo>
                  <a:pt x="-3089" y="0"/>
                  <a:pt x="-3089" y="19416"/>
                  <a:pt x="9267" y="19416"/>
                </a:cubicBezTo>
                <a:close/>
              </a:path>
            </a:pathLst>
          </a:custGeom>
          <a:solidFill>
            <a:schemeClr val="bg1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1357396" y="6124392"/>
            <a:ext cx="125614" cy="19415"/>
          </a:xfrm>
          <a:custGeom>
            <a:avLst/>
            <a:gdLst>
              <a:gd name="connsiteX0" fmla="*/ 116348 w 125614"/>
              <a:gd name="connsiteY0" fmla="*/ 0 h 19415"/>
              <a:gd name="connsiteX1" fmla="*/ 9267 w 125614"/>
              <a:gd name="connsiteY1" fmla="*/ 0 h 19415"/>
              <a:gd name="connsiteX2" fmla="*/ 9267 w 125614"/>
              <a:gd name="connsiteY2" fmla="*/ 19416 h 19415"/>
              <a:gd name="connsiteX3" fmla="*/ 116348 w 125614"/>
              <a:gd name="connsiteY3" fmla="*/ 19416 h 19415"/>
              <a:gd name="connsiteX4" fmla="*/ 116348 w 125614"/>
              <a:gd name="connsiteY4" fmla="*/ 0 h 19415"/>
            </a:gdLst>
            <a:rect l="l" t="t" r="r" b="b"/>
            <a:pathLst>
              <a:path w="125614" h="19415">
                <a:moveTo>
                  <a:pt x="116348" y="0"/>
                </a:moveTo>
                <a:lnTo>
                  <a:pt x="9267" y="0"/>
                </a:lnTo>
                <a:cubicBezTo>
                  <a:pt x="-3089" y="0"/>
                  <a:pt x="-3089" y="19416"/>
                  <a:pt x="9267" y="19416"/>
                </a:cubicBezTo>
                <a:lnTo>
                  <a:pt x="116348" y="19416"/>
                </a:lnTo>
                <a:cubicBezTo>
                  <a:pt x="128704" y="19416"/>
                  <a:pt x="128704" y="0"/>
                  <a:pt x="116348" y="0"/>
                </a:cubicBezTo>
                <a:close/>
              </a:path>
            </a:pathLst>
          </a:custGeom>
          <a:solidFill>
            <a:schemeClr val="bg1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1357396" y="6177345"/>
            <a:ext cx="161504" cy="19415"/>
          </a:xfrm>
          <a:custGeom>
            <a:avLst/>
            <a:gdLst>
              <a:gd name="connsiteX0" fmla="*/ 152238 w 161504"/>
              <a:gd name="connsiteY0" fmla="*/ 0 h 19415"/>
              <a:gd name="connsiteX1" fmla="*/ 9267 w 161504"/>
              <a:gd name="connsiteY1" fmla="*/ 0 h 19415"/>
              <a:gd name="connsiteX2" fmla="*/ 9267 w 161504"/>
              <a:gd name="connsiteY2" fmla="*/ 19416 h 19415"/>
              <a:gd name="connsiteX3" fmla="*/ 152238 w 161504"/>
              <a:gd name="connsiteY3" fmla="*/ 19416 h 19415"/>
              <a:gd name="connsiteX4" fmla="*/ 152238 w 161504"/>
              <a:gd name="connsiteY4" fmla="*/ 0 h 19415"/>
            </a:gdLst>
            <a:rect l="l" t="t" r="r" b="b"/>
            <a:pathLst>
              <a:path w="161504" h="19415">
                <a:moveTo>
                  <a:pt x="152238" y="0"/>
                </a:moveTo>
                <a:lnTo>
                  <a:pt x="9267" y="0"/>
                </a:lnTo>
                <a:cubicBezTo>
                  <a:pt x="-3089" y="0"/>
                  <a:pt x="-3089" y="19416"/>
                  <a:pt x="9267" y="19416"/>
                </a:cubicBezTo>
                <a:lnTo>
                  <a:pt x="152238" y="19416"/>
                </a:lnTo>
                <a:cubicBezTo>
                  <a:pt x="164593" y="19416"/>
                  <a:pt x="164593" y="0"/>
                  <a:pt x="152238" y="0"/>
                </a:cubicBezTo>
                <a:close/>
              </a:path>
            </a:pathLst>
          </a:custGeom>
          <a:solidFill>
            <a:schemeClr val="bg1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1008051" y="6069213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9648047" y="6041115"/>
            <a:ext cx="1194752" cy="18597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PowerPoint design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2919508" y="1936354"/>
            <a:ext cx="1850834" cy="1850834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bg1">
                  <a:alpha val="36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2" name="标题 1"/>
          <p:cNvCxnSpPr/>
          <p:nvPr/>
        </p:nvCxnSpPr>
        <p:spPr>
          <a:xfrm rot="0" flipH="1" flipV="0">
            <a:off x="1634490" y="6134100"/>
            <a:ext cx="7751880" cy="0"/>
          </a:xfrm>
          <a:prstGeom prst="line">
            <a:avLst/>
          </a:prstGeom>
          <a:noFill/>
          <a:ln w="6350" cap="sq">
            <a:solidFill>
              <a:schemeClr val="bg1"/>
            </a:solidFill>
            <a:miter/>
          </a:ln>
        </p:spPr>
      </p:cxnSp>
      <p:sp>
        <p:nvSpPr>
          <p:cNvPr id="13" name="标题 1"/>
          <p:cNvSpPr txBox="1"/>
          <p:nvPr/>
        </p:nvSpPr>
        <p:spPr>
          <a:xfrm rot="283257" flipH="0" flipV="0">
            <a:off x="7553475" y="-3902434"/>
            <a:ext cx="7885269" cy="7908140"/>
          </a:xfrm>
          <a:prstGeom prst="ellipse">
            <a:avLst/>
          </a:prstGeom>
          <a:solidFill>
            <a:schemeClr val="bg1">
              <a:alpha val="22000"/>
            </a:schemeClr>
          </a:solidFill>
          <a:ln w="1587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283257" flipH="0" flipV="0">
            <a:off x="6328729" y="-3701849"/>
            <a:ext cx="6604966" cy="6624124"/>
          </a:xfrm>
          <a:prstGeom prst="ellipse">
            <a:avLst/>
          </a:prstGeom>
          <a:noFill/>
          <a:ln w="15875" cap="sq">
            <a:solidFill>
              <a:schemeClr val="bg1">
                <a:alpha val="33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809128" y="3852003"/>
            <a:ext cx="6071595" cy="19391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项目背景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2437903" y="485810"/>
            <a:ext cx="2814045" cy="31224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9600">
                <a:ln w="12700">
                  <a:noFill/>
                </a:ln>
                <a:solidFill>
                  <a:srgbClr val="FFFFFF">
                    <a:alpha val="69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37000"/>
                </a:schemeClr>
              </a:gs>
              <a:gs pos="99000">
                <a:schemeClr val="bg1">
                  <a:alpha val="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60400" y="1752853"/>
            <a:ext cx="3879795" cy="3654034"/>
          </a:xfrm>
          <a:prstGeom prst="roundRect">
            <a:avLst>
              <a:gd name="adj" fmla="val 3450"/>
            </a:avLst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803744" y="2574676"/>
            <a:ext cx="3593327" cy="25993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在Web3世界中，许多用户的钱包里散落着1个token，这些资金往往被忽视，难以发挥价值。
这些散落的token数量庞大，但用户缺乏有效的利用方式，导致资金闲置。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60400" y="1739789"/>
            <a:ext cx="3879795" cy="596348"/>
          </a:xfrm>
          <a:prstGeom prst="roundRect">
            <a:avLst>
              <a:gd name="adj" fmla="val 12783"/>
            </a:avLst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803744" y="1883964"/>
            <a:ext cx="2952005" cy="2691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1个token的现状</a:t>
            </a:r>
            <a:endParaRPr kumimoji="1" lang="zh-CN" alt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29126" t="0" r="29126" b="0"/>
          <a:stretch>
            <a:fillRect/>
          </a:stretch>
        </p:blipFill>
        <p:spPr>
          <a:xfrm rot="0" flipH="0" flipV="0">
            <a:off x="4842345" y="1311192"/>
            <a:ext cx="6676558" cy="2838615"/>
          </a:xfrm>
          <a:custGeom>
            <a:avLst/>
            <a:gdLst/>
            <a:rect l="l" t="t" r="r" b="b"/>
            <a:pathLst>
              <a:path w="6676558" h="2838615">
                <a:moveTo>
                  <a:pt x="106420" y="0"/>
                </a:moveTo>
                <a:lnTo>
                  <a:pt x="6570138" y="0"/>
                </a:lnTo>
                <a:cubicBezTo>
                  <a:pt x="6628912" y="0"/>
                  <a:pt x="6676558" y="47646"/>
                  <a:pt x="6676558" y="106420"/>
                </a:cubicBezTo>
                <a:lnTo>
                  <a:pt x="6676558" y="2732195"/>
                </a:lnTo>
                <a:cubicBezTo>
                  <a:pt x="6676558" y="2790969"/>
                  <a:pt x="6628912" y="2838615"/>
                  <a:pt x="6570138" y="2838615"/>
                </a:cubicBezTo>
                <a:lnTo>
                  <a:pt x="106420" y="2838615"/>
                </a:lnTo>
                <a:cubicBezTo>
                  <a:pt x="47646" y="2838615"/>
                  <a:pt x="0" y="2790969"/>
                  <a:pt x="0" y="2732195"/>
                </a:cubicBezTo>
                <a:lnTo>
                  <a:pt x="0" y="106420"/>
                </a:lnTo>
                <a:cubicBezTo>
                  <a:pt x="0" y="47646"/>
                  <a:pt x="47646" y="0"/>
                  <a:pt x="10642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 rot="0" flipH="0" flipV="0">
            <a:off x="5016721" y="2573050"/>
            <a:ext cx="3098276" cy="3393409"/>
          </a:xfrm>
          <a:prstGeom prst="roundRect">
            <a:avLst>
              <a:gd name="adj" fmla="val 345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5195282" y="3284220"/>
            <a:ext cx="2741155" cy="22402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1个token在Web3世界中能做的事情非常有限，难以参与高门槛的DeFi项目或NFT交易。
用户对这些散落资金的使用感到困惑，缺乏有效的解决方案。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5016721" y="2559988"/>
            <a:ext cx="3098276" cy="596348"/>
          </a:xfrm>
          <a:prstGeom prst="roundRect">
            <a:avLst>
              <a:gd name="adj" fmla="val 12783"/>
            </a:avLst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5173641" y="2704162"/>
            <a:ext cx="2775973" cy="2691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使用限制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8260604" y="2573050"/>
            <a:ext cx="3098276" cy="3393409"/>
          </a:xfrm>
          <a:prstGeom prst="roundRect">
            <a:avLst>
              <a:gd name="adj" fmla="val 345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8439164" y="3284220"/>
            <a:ext cx="2741155" cy="22402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用户希望找到一种方式，让这些散落的token能够产生价值，而不是闲置在钱包中。
市场上缺乏低门槛、安全可靠且能为用户带来收益的解决方案。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8260604" y="2559988"/>
            <a:ext cx="3098276" cy="596348"/>
          </a:xfrm>
          <a:prstGeom prst="roundRect">
            <a:avLst>
              <a:gd name="adj" fmla="val 12783"/>
            </a:avLst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8417524" y="2704162"/>
            <a:ext cx="2775973" cy="2691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用户需求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773150" y="427667"/>
            <a:ext cx="10745749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Web3世界中的散落资金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264152" y="277385"/>
            <a:ext cx="360000" cy="285696"/>
          </a:xfrm>
          <a:custGeom>
            <a:avLst/>
            <a:gdLst>
              <a:gd name="connsiteX0" fmla="*/ 431250 w 431250"/>
              <a:gd name="connsiteY0" fmla="*/ 0 h 342240"/>
              <a:gd name="connsiteX1" fmla="*/ 431250 w 431250"/>
              <a:gd name="connsiteY1" fmla="*/ 74003 h 342240"/>
              <a:gd name="connsiteX2" fmla="*/ 332839 w 431250"/>
              <a:gd name="connsiteY2" fmla="*/ 169740 h 342240"/>
              <a:gd name="connsiteX3" fmla="*/ 431250 w 431250"/>
              <a:gd name="connsiteY3" fmla="*/ 169740 h 342240"/>
              <a:gd name="connsiteX4" fmla="*/ 431250 w 431250"/>
              <a:gd name="connsiteY4" fmla="*/ 342240 h 342240"/>
              <a:gd name="connsiteX5" fmla="*/ 258750 w 431250"/>
              <a:gd name="connsiteY5" fmla="*/ 342240 h 342240"/>
              <a:gd name="connsiteX6" fmla="*/ 258750 w 431250"/>
              <a:gd name="connsiteY6" fmla="*/ 169740 h 342240"/>
              <a:gd name="connsiteX7" fmla="*/ 431250 w 431250"/>
              <a:gd name="connsiteY7" fmla="*/ 0 h 342240"/>
              <a:gd name="connsiteX8" fmla="*/ 172500 w 431250"/>
              <a:gd name="connsiteY8" fmla="*/ 0 h 342240"/>
              <a:gd name="connsiteX9" fmla="*/ 172500 w 431250"/>
              <a:gd name="connsiteY9" fmla="*/ 74003 h 342240"/>
              <a:gd name="connsiteX10" fmla="*/ 74089 w 431250"/>
              <a:gd name="connsiteY10" fmla="*/ 169740 h 342240"/>
              <a:gd name="connsiteX11" fmla="*/ 172500 w 431250"/>
              <a:gd name="connsiteY11" fmla="*/ 169740 h 342240"/>
              <a:gd name="connsiteX12" fmla="*/ 172500 w 431250"/>
              <a:gd name="connsiteY12" fmla="*/ 342240 h 342240"/>
              <a:gd name="connsiteX13" fmla="*/ 0 w 431250"/>
              <a:gd name="connsiteY13" fmla="*/ 342240 h 342240"/>
              <a:gd name="connsiteX14" fmla="*/ 0 w 431250"/>
              <a:gd name="connsiteY14" fmla="*/ 169740 h 342240"/>
              <a:gd name="connsiteX15" fmla="*/ 172500 w 431250"/>
              <a:gd name="connsiteY15" fmla="*/ 0 h 342240"/>
            </a:gdLst>
            <a:rect l="l" t="t" r="r" b="b"/>
            <a:pathLst>
              <a:path w="431250" h="342240">
                <a:moveTo>
                  <a:pt x="431250" y="0"/>
                </a:moveTo>
                <a:lnTo>
                  <a:pt x="431250" y="74003"/>
                </a:lnTo>
                <a:cubicBezTo>
                  <a:pt x="377945" y="74028"/>
                  <a:pt x="334333" y="116456"/>
                  <a:pt x="332839" y="169740"/>
                </a:cubicBezTo>
                <a:lnTo>
                  <a:pt x="431250" y="169740"/>
                </a:lnTo>
                <a:lnTo>
                  <a:pt x="431250" y="342240"/>
                </a:lnTo>
                <a:lnTo>
                  <a:pt x="258750" y="342240"/>
                </a:lnTo>
                <a:lnTo>
                  <a:pt x="258750" y="169740"/>
                </a:lnTo>
                <a:cubicBezTo>
                  <a:pt x="260258" y="75551"/>
                  <a:pt x="337049" y="-12"/>
                  <a:pt x="431250" y="0"/>
                </a:cubicBezTo>
                <a:close/>
                <a:moveTo>
                  <a:pt x="172500" y="0"/>
                </a:moveTo>
                <a:lnTo>
                  <a:pt x="172500" y="74003"/>
                </a:lnTo>
                <a:cubicBezTo>
                  <a:pt x="119195" y="74028"/>
                  <a:pt x="75583" y="116456"/>
                  <a:pt x="74089" y="169740"/>
                </a:cubicBezTo>
                <a:lnTo>
                  <a:pt x="172500" y="169740"/>
                </a:lnTo>
                <a:lnTo>
                  <a:pt x="172500" y="342240"/>
                </a:lnTo>
                <a:lnTo>
                  <a:pt x="0" y="342240"/>
                </a:lnTo>
                <a:lnTo>
                  <a:pt x="0" y="169740"/>
                </a:lnTo>
                <a:cubicBezTo>
                  <a:pt x="1508" y="75551"/>
                  <a:pt x="78299" y="-12"/>
                  <a:pt x="172500" y="0"/>
                </a:cubicBezTo>
                <a:close/>
              </a:path>
            </a:pathLst>
          </a:custGeom>
          <a:solidFill>
            <a:schemeClr val="accent1"/>
          </a:solidFill>
          <a:ln w="5424" cap="flat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283257" flipH="0" flipV="0">
            <a:off x="7953525" y="-347704"/>
            <a:ext cx="7885269" cy="7908140"/>
          </a:xfrm>
          <a:prstGeom prst="ellipse">
            <a:avLst/>
          </a:prstGeom>
          <a:solidFill>
            <a:schemeClr val="bg1">
              <a:alpha val="11000"/>
            </a:schemeClr>
          </a:solidFill>
          <a:ln w="1587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 flipH="0" flipV="0">
            <a:off x="7398256" y="-2809197"/>
            <a:ext cx="9282691" cy="8807102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100000"/>
                </a:schemeClr>
              </a:gs>
              <a:gs pos="63000">
                <a:schemeClr val="accent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509897" flipH="0" flipV="0">
            <a:off x="-6892889" y="-6528216"/>
            <a:ext cx="12632840" cy="12639582"/>
          </a:xfrm>
          <a:prstGeom prst="ellipse">
            <a:avLst/>
          </a:prstGeom>
          <a:gradFill>
            <a:gsLst>
              <a:gs pos="0">
                <a:schemeClr val="accent1">
                  <a:lumMod val="50000"/>
                  <a:alpha val="100000"/>
                </a:schemeClr>
              </a:gs>
              <a:gs pos="56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-2148049" y="5268386"/>
            <a:ext cx="3651238" cy="3661828"/>
          </a:xfrm>
          <a:prstGeom prst="ellipse">
            <a:avLst/>
          </a:prstGeom>
          <a:solidFill>
            <a:schemeClr val="bg1">
              <a:alpha val="22000"/>
            </a:schemeClr>
          </a:solidFill>
          <a:ln w="1587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1356808" y="6071440"/>
            <a:ext cx="161504" cy="19415"/>
          </a:xfrm>
          <a:custGeom>
            <a:avLst/>
            <a:gdLst>
              <a:gd name="connsiteX0" fmla="*/ 9267 w 161504"/>
              <a:gd name="connsiteY0" fmla="*/ 19416 h 19415"/>
              <a:gd name="connsiteX1" fmla="*/ 152238 w 161504"/>
              <a:gd name="connsiteY1" fmla="*/ 19416 h 19415"/>
              <a:gd name="connsiteX2" fmla="*/ 152238 w 161504"/>
              <a:gd name="connsiteY2" fmla="*/ 0 h 19415"/>
              <a:gd name="connsiteX3" fmla="*/ 9267 w 161504"/>
              <a:gd name="connsiteY3" fmla="*/ 0 h 19415"/>
              <a:gd name="connsiteX4" fmla="*/ 9267 w 161504"/>
              <a:gd name="connsiteY4" fmla="*/ 19416 h 19415"/>
            </a:gdLst>
            <a:rect l="l" t="t" r="r" b="b"/>
            <a:pathLst>
              <a:path w="161504" h="19415">
                <a:moveTo>
                  <a:pt x="9267" y="19416"/>
                </a:moveTo>
                <a:lnTo>
                  <a:pt x="152238" y="19416"/>
                </a:lnTo>
                <a:cubicBezTo>
                  <a:pt x="164593" y="19416"/>
                  <a:pt x="164593" y="0"/>
                  <a:pt x="152238" y="0"/>
                </a:cubicBezTo>
                <a:lnTo>
                  <a:pt x="9267" y="0"/>
                </a:lnTo>
                <a:cubicBezTo>
                  <a:pt x="-3089" y="0"/>
                  <a:pt x="-3089" y="19416"/>
                  <a:pt x="9267" y="19416"/>
                </a:cubicBezTo>
                <a:close/>
              </a:path>
            </a:pathLst>
          </a:custGeom>
          <a:solidFill>
            <a:schemeClr val="bg1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1357396" y="6124392"/>
            <a:ext cx="125614" cy="19415"/>
          </a:xfrm>
          <a:custGeom>
            <a:avLst/>
            <a:gdLst>
              <a:gd name="connsiteX0" fmla="*/ 116348 w 125614"/>
              <a:gd name="connsiteY0" fmla="*/ 0 h 19415"/>
              <a:gd name="connsiteX1" fmla="*/ 9267 w 125614"/>
              <a:gd name="connsiteY1" fmla="*/ 0 h 19415"/>
              <a:gd name="connsiteX2" fmla="*/ 9267 w 125614"/>
              <a:gd name="connsiteY2" fmla="*/ 19416 h 19415"/>
              <a:gd name="connsiteX3" fmla="*/ 116348 w 125614"/>
              <a:gd name="connsiteY3" fmla="*/ 19416 h 19415"/>
              <a:gd name="connsiteX4" fmla="*/ 116348 w 125614"/>
              <a:gd name="connsiteY4" fmla="*/ 0 h 19415"/>
            </a:gdLst>
            <a:rect l="l" t="t" r="r" b="b"/>
            <a:pathLst>
              <a:path w="125614" h="19415">
                <a:moveTo>
                  <a:pt x="116348" y="0"/>
                </a:moveTo>
                <a:lnTo>
                  <a:pt x="9267" y="0"/>
                </a:lnTo>
                <a:cubicBezTo>
                  <a:pt x="-3089" y="0"/>
                  <a:pt x="-3089" y="19416"/>
                  <a:pt x="9267" y="19416"/>
                </a:cubicBezTo>
                <a:lnTo>
                  <a:pt x="116348" y="19416"/>
                </a:lnTo>
                <a:cubicBezTo>
                  <a:pt x="128704" y="19416"/>
                  <a:pt x="128704" y="0"/>
                  <a:pt x="116348" y="0"/>
                </a:cubicBezTo>
                <a:close/>
              </a:path>
            </a:pathLst>
          </a:custGeom>
          <a:solidFill>
            <a:schemeClr val="bg1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1357396" y="6177345"/>
            <a:ext cx="161504" cy="19415"/>
          </a:xfrm>
          <a:custGeom>
            <a:avLst/>
            <a:gdLst>
              <a:gd name="connsiteX0" fmla="*/ 152238 w 161504"/>
              <a:gd name="connsiteY0" fmla="*/ 0 h 19415"/>
              <a:gd name="connsiteX1" fmla="*/ 9267 w 161504"/>
              <a:gd name="connsiteY1" fmla="*/ 0 h 19415"/>
              <a:gd name="connsiteX2" fmla="*/ 9267 w 161504"/>
              <a:gd name="connsiteY2" fmla="*/ 19416 h 19415"/>
              <a:gd name="connsiteX3" fmla="*/ 152238 w 161504"/>
              <a:gd name="connsiteY3" fmla="*/ 19416 h 19415"/>
              <a:gd name="connsiteX4" fmla="*/ 152238 w 161504"/>
              <a:gd name="connsiteY4" fmla="*/ 0 h 19415"/>
            </a:gdLst>
            <a:rect l="l" t="t" r="r" b="b"/>
            <a:pathLst>
              <a:path w="161504" h="19415">
                <a:moveTo>
                  <a:pt x="152238" y="0"/>
                </a:moveTo>
                <a:lnTo>
                  <a:pt x="9267" y="0"/>
                </a:lnTo>
                <a:cubicBezTo>
                  <a:pt x="-3089" y="0"/>
                  <a:pt x="-3089" y="19416"/>
                  <a:pt x="9267" y="19416"/>
                </a:cubicBezTo>
                <a:lnTo>
                  <a:pt x="152238" y="19416"/>
                </a:lnTo>
                <a:cubicBezTo>
                  <a:pt x="164593" y="19416"/>
                  <a:pt x="164593" y="0"/>
                  <a:pt x="152238" y="0"/>
                </a:cubicBezTo>
                <a:close/>
              </a:path>
            </a:pathLst>
          </a:custGeom>
          <a:solidFill>
            <a:schemeClr val="bg1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1008051" y="6069213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9648047" y="6041115"/>
            <a:ext cx="1194752" cy="18597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PowerPoint design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2919508" y="1936354"/>
            <a:ext cx="1850834" cy="1850834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bg1">
                  <a:alpha val="36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2" name="标题 1"/>
          <p:cNvCxnSpPr/>
          <p:nvPr/>
        </p:nvCxnSpPr>
        <p:spPr>
          <a:xfrm rot="0" flipH="1" flipV="0">
            <a:off x="1634490" y="6134100"/>
            <a:ext cx="7751880" cy="0"/>
          </a:xfrm>
          <a:prstGeom prst="line">
            <a:avLst/>
          </a:prstGeom>
          <a:noFill/>
          <a:ln w="6350" cap="sq">
            <a:solidFill>
              <a:schemeClr val="bg1"/>
            </a:solidFill>
            <a:miter/>
          </a:ln>
        </p:spPr>
      </p:cxnSp>
      <p:sp>
        <p:nvSpPr>
          <p:cNvPr id="13" name="标题 1"/>
          <p:cNvSpPr txBox="1"/>
          <p:nvPr/>
        </p:nvSpPr>
        <p:spPr>
          <a:xfrm rot="283257" flipH="0" flipV="0">
            <a:off x="7553475" y="-3902434"/>
            <a:ext cx="7885269" cy="7908140"/>
          </a:xfrm>
          <a:prstGeom prst="ellipse">
            <a:avLst/>
          </a:prstGeom>
          <a:solidFill>
            <a:schemeClr val="bg1">
              <a:alpha val="22000"/>
            </a:schemeClr>
          </a:solidFill>
          <a:ln w="1587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283257" flipH="0" flipV="0">
            <a:off x="6328729" y="-3701849"/>
            <a:ext cx="6604966" cy="6624124"/>
          </a:xfrm>
          <a:prstGeom prst="ellipse">
            <a:avLst/>
          </a:prstGeom>
          <a:noFill/>
          <a:ln w="15875" cap="sq">
            <a:solidFill>
              <a:schemeClr val="bg1">
                <a:alpha val="33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809128" y="3852003"/>
            <a:ext cx="6071595" cy="19391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项目介绍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2437903" y="485810"/>
            <a:ext cx="2814045" cy="31224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9600">
                <a:ln w="12700">
                  <a:noFill/>
                </a:ln>
                <a:solidFill>
                  <a:srgbClr val="FFFFFF">
                    <a:alpha val="69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37000"/>
                </a:schemeClr>
              </a:gs>
              <a:gs pos="99000">
                <a:schemeClr val="bg1">
                  <a:alpha val="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60400" y="2476211"/>
            <a:ext cx="1397220" cy="114462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D7D8F6">
                    <a:alpha val="42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01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0121680" y="2476211"/>
            <a:ext cx="1397220" cy="114462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D7D8F6">
                    <a:alpha val="42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02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4500000" flipH="0" flipV="0">
            <a:off x="4340726" y="2088001"/>
            <a:ext cx="3497849" cy="3497851"/>
          </a:xfrm>
          <a:custGeom>
            <a:avLst/>
            <a:gdLst>
              <a:gd name="connsiteX0" fmla="*/ 2841102 w 5682204"/>
              <a:gd name="connsiteY0" fmla="*/ 0 h 5682204"/>
              <a:gd name="connsiteX1" fmla="*/ 5682204 w 5682204"/>
              <a:gd name="connsiteY1" fmla="*/ 2841102 h 5682204"/>
              <a:gd name="connsiteX2" fmla="*/ 2841102 w 5682204"/>
              <a:gd name="connsiteY2" fmla="*/ 5682204 h 5682204"/>
              <a:gd name="connsiteX3" fmla="*/ 0 w 5682204"/>
              <a:gd name="connsiteY3" fmla="*/ 2841102 h 5682204"/>
              <a:gd name="connsiteX4" fmla="*/ 2841102 w 5682204"/>
              <a:gd name="connsiteY4" fmla="*/ 0 h 5682204"/>
              <a:gd name="connsiteX5" fmla="*/ 2841102 w 5682204"/>
              <a:gd name="connsiteY5" fmla="*/ 848006 h 5682204"/>
              <a:gd name="connsiteX6" fmla="*/ 848006 w 5682204"/>
              <a:gd name="connsiteY6" fmla="*/ 2841102 h 5682204"/>
              <a:gd name="connsiteX7" fmla="*/ 2841102 w 5682204"/>
              <a:gd name="connsiteY7" fmla="*/ 4834198 h 5682204"/>
              <a:gd name="connsiteX8" fmla="*/ 4834198 w 5682204"/>
              <a:gd name="connsiteY8" fmla="*/ 2841102 h 5682204"/>
              <a:gd name="connsiteX9" fmla="*/ 2841102 w 5682204"/>
              <a:gd name="connsiteY9" fmla="*/ 848006 h 5682204"/>
            </a:gdLst>
            <a:rect l="l" t="t" r="r" b="b"/>
            <a:pathLst>
              <a:path w="5682204" h="5682204">
                <a:moveTo>
                  <a:pt x="2841102" y="0"/>
                </a:moveTo>
                <a:cubicBezTo>
                  <a:pt x="4410199" y="0"/>
                  <a:pt x="5682204" y="1272005"/>
                  <a:pt x="5682204" y="2841102"/>
                </a:cubicBezTo>
                <a:cubicBezTo>
                  <a:pt x="5682204" y="4410199"/>
                  <a:pt x="4410199" y="5682204"/>
                  <a:pt x="2841102" y="5682204"/>
                </a:cubicBezTo>
                <a:cubicBezTo>
                  <a:pt x="1272005" y="5682204"/>
                  <a:pt x="0" y="4410199"/>
                  <a:pt x="0" y="2841102"/>
                </a:cubicBezTo>
                <a:cubicBezTo>
                  <a:pt x="0" y="1272005"/>
                  <a:pt x="1272005" y="0"/>
                  <a:pt x="2841102" y="0"/>
                </a:cubicBezTo>
                <a:close/>
                <a:moveTo>
                  <a:pt x="2841102" y="848006"/>
                </a:moveTo>
                <a:cubicBezTo>
                  <a:pt x="1740345" y="848006"/>
                  <a:pt x="848006" y="1740345"/>
                  <a:pt x="848006" y="2841102"/>
                </a:cubicBezTo>
                <a:cubicBezTo>
                  <a:pt x="848006" y="3941859"/>
                  <a:pt x="1740345" y="4834198"/>
                  <a:pt x="2841102" y="4834198"/>
                </a:cubicBezTo>
                <a:cubicBezTo>
                  <a:pt x="3941859" y="4834198"/>
                  <a:pt x="4834198" y="3941859"/>
                  <a:pt x="4834198" y="2841102"/>
                </a:cubicBezTo>
                <a:cubicBezTo>
                  <a:pt x="4834198" y="1740345"/>
                  <a:pt x="3941859" y="848006"/>
                  <a:pt x="2841102" y="84800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0800000" flipH="0" flipV="0">
            <a:off x="3913853" y="1669880"/>
            <a:ext cx="4326196" cy="4334092"/>
          </a:xfrm>
          <a:custGeom>
            <a:avLst/>
            <a:gdLst>
              <a:gd name="connsiteX0" fmla="*/ 3089476 w 6178952"/>
              <a:gd name="connsiteY0" fmla="*/ 6190233 h 6190233"/>
              <a:gd name="connsiteX1" fmla="*/ 3083689 w 6178952"/>
              <a:gd name="connsiteY1" fmla="*/ 6190086 h 6190233"/>
              <a:gd name="connsiteX2" fmla="*/ 3083689 w 6178952"/>
              <a:gd name="connsiteY2" fmla="*/ 3095116 h 6190233"/>
              <a:gd name="connsiteX3" fmla="*/ 0 w 6178952"/>
              <a:gd name="connsiteY3" fmla="*/ 3095116 h 6190233"/>
              <a:gd name="connsiteX4" fmla="*/ 2935981 w 6178952"/>
              <a:gd name="connsiteY4" fmla="*/ 3881 h 6190233"/>
              <a:gd name="connsiteX5" fmla="*/ 3089476 w 6178952"/>
              <a:gd name="connsiteY5" fmla="*/ 0 h 6190233"/>
              <a:gd name="connsiteX6" fmla="*/ 3095263 w 6178952"/>
              <a:gd name="connsiteY6" fmla="*/ 146 h 6190233"/>
              <a:gd name="connsiteX7" fmla="*/ 3095263 w 6178952"/>
              <a:gd name="connsiteY7" fmla="*/ 3095116 h 6190233"/>
              <a:gd name="connsiteX8" fmla="*/ 6178952 w 6178952"/>
              <a:gd name="connsiteY8" fmla="*/ 3095116 h 6190233"/>
              <a:gd name="connsiteX9" fmla="*/ 3242971 w 6178952"/>
              <a:gd name="connsiteY9" fmla="*/ 6186351 h 6190233"/>
              <a:gd name="connsiteX10" fmla="*/ 3089476 w 6178952"/>
              <a:gd name="connsiteY10" fmla="*/ 6190233 h 6190233"/>
            </a:gdLst>
            <a:rect l="l" t="t" r="r" b="b"/>
            <a:pathLst>
              <a:path w="6178952" h="6190233">
                <a:moveTo>
                  <a:pt x="3089476" y="6190233"/>
                </a:moveTo>
                <a:lnTo>
                  <a:pt x="3083689" y="6190086"/>
                </a:lnTo>
                <a:lnTo>
                  <a:pt x="3083689" y="3095116"/>
                </a:lnTo>
                <a:lnTo>
                  <a:pt x="0" y="3095116"/>
                </a:lnTo>
                <a:cubicBezTo>
                  <a:pt x="0" y="1439070"/>
                  <a:pt x="1300537" y="86782"/>
                  <a:pt x="2935981" y="3881"/>
                </a:cubicBezTo>
                <a:lnTo>
                  <a:pt x="3089476" y="0"/>
                </a:lnTo>
                <a:lnTo>
                  <a:pt x="3095263" y="146"/>
                </a:lnTo>
                <a:lnTo>
                  <a:pt x="3095263" y="3095116"/>
                </a:lnTo>
                <a:lnTo>
                  <a:pt x="6178952" y="3095116"/>
                </a:lnTo>
                <a:cubicBezTo>
                  <a:pt x="6178952" y="4751162"/>
                  <a:pt x="4878415" y="6103451"/>
                  <a:pt x="3242971" y="6186351"/>
                </a:cubicBezTo>
                <a:lnTo>
                  <a:pt x="3089476" y="6190233"/>
                </a:lnTo>
                <a:close/>
              </a:path>
            </a:pathLst>
          </a:custGeom>
          <a:gradFill>
            <a:gsLst>
              <a:gs pos="28000">
                <a:schemeClr val="accent1"/>
              </a:gs>
              <a:gs pos="67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0800000" flipH="0" flipV="0">
            <a:off x="6087874" y="1936492"/>
            <a:ext cx="3553" cy="180"/>
          </a:xfrm>
          <a:custGeom>
            <a:avLst/>
            <a:gdLst>
              <a:gd name="connsiteX0" fmla="*/ 0 w 5787"/>
              <a:gd name="connsiteY0" fmla="*/ 293 h 293"/>
              <a:gd name="connsiteX1" fmla="*/ 0 w 5787"/>
              <a:gd name="connsiteY1" fmla="*/ 0 h 293"/>
              <a:gd name="connsiteX2" fmla="*/ 5787 w 5787"/>
              <a:gd name="connsiteY2" fmla="*/ 147 h 293"/>
              <a:gd name="connsiteX3" fmla="*/ 0 w 5787"/>
              <a:gd name="connsiteY3" fmla="*/ 293 h 293"/>
            </a:gdLst>
            <a:rect l="l" t="t" r="r" b="b"/>
            <a:pathLst>
              <a:path w="5787" h="293">
                <a:moveTo>
                  <a:pt x="0" y="293"/>
                </a:moveTo>
                <a:lnTo>
                  <a:pt x="0" y="0"/>
                </a:lnTo>
                <a:lnTo>
                  <a:pt x="5787" y="147"/>
                </a:lnTo>
                <a:lnTo>
                  <a:pt x="0" y="29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8" name=""/>
          <p:cNvGrpSpPr/>
          <p:nvPr/>
        </p:nvGrpSpPr>
        <p:grpSpPr>
          <a:xfrm>
            <a:off x="4584194" y="2218376"/>
            <a:ext cx="2998214" cy="3239896"/>
            <a:chOff x="4584194" y="2218376"/>
            <a:chExt cx="2998214" cy="3239896"/>
          </a:xfrm>
        </p:grpSpPr>
        <p:sp>
          <p:nvSpPr>
            <p:cNvPr id="9" name="标题 1"/>
            <p:cNvSpPr txBox="1"/>
            <p:nvPr/>
          </p:nvSpPr>
          <p:spPr>
            <a:xfrm rot="0" flipH="0" flipV="0">
              <a:off x="4596894" y="2341188"/>
              <a:ext cx="2985514" cy="2985510"/>
            </a:xfrm>
            <a:prstGeom prst="arc">
              <a:avLst>
                <a:gd name="adj1" fmla="val 16200000"/>
                <a:gd name="adj2" fmla="val 1984785"/>
              </a:avLst>
            </a:prstGeom>
            <a:noFill/>
            <a:ln w="79375" cap="sq">
              <a:gradFill>
                <a:gsLst>
                  <a:gs pos="0">
                    <a:schemeClr val="bg1">
                      <a:alpha val="100000"/>
                    </a:schemeClr>
                  </a:gs>
                  <a:gs pos="86000">
                    <a:schemeClr val="bg1">
                      <a:alpha val="0"/>
                    </a:schemeClr>
                  </a:gs>
                </a:gsLst>
                <a:lin ang="366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 rot="10800000" flipH="0" flipV="0">
              <a:off x="4584194" y="2341188"/>
              <a:ext cx="2985514" cy="2985510"/>
            </a:xfrm>
            <a:prstGeom prst="arc">
              <a:avLst>
                <a:gd name="adj1" fmla="val 16200000"/>
                <a:gd name="adj2" fmla="val 143901"/>
              </a:avLst>
            </a:prstGeom>
            <a:noFill/>
            <a:ln w="79375" cap="sq">
              <a:gradFill>
                <a:gsLst>
                  <a:gs pos="25000">
                    <a:schemeClr val="bg1">
                      <a:alpha val="0"/>
                    </a:schemeClr>
                  </a:gs>
                  <a:gs pos="80000">
                    <a:schemeClr val="bg1">
                      <a:alpha val="100000"/>
                    </a:schemeClr>
                  </a:gs>
                </a:gsLst>
                <a:lin ang="132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 rot="5400000" flipH="0" flipV="0">
              <a:off x="5953491" y="5194888"/>
              <a:ext cx="294536" cy="232231"/>
            </a:xfrm>
            <a:prstGeom prst="triangle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 rot="16200000" flipH="1" flipV="0">
              <a:off x="5840208" y="2249529"/>
              <a:ext cx="294536" cy="232231"/>
            </a:xfrm>
            <a:prstGeom prst="triangle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3" name="标题 1"/>
          <p:cNvSpPr txBox="1"/>
          <p:nvPr/>
        </p:nvSpPr>
        <p:spPr>
          <a:xfrm rot="0" flipH="0" flipV="0">
            <a:off x="4912268" y="2653200"/>
            <a:ext cx="2354767" cy="235476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38100" blurRad="177800" dir="5400000" sx="100000" sy="100000" kx="0" ky="0" algn="t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4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4912267" y="2653633"/>
            <a:ext cx="2354768" cy="2354766"/>
          </a:xfrm>
          <a:custGeom>
            <a:avLst/>
            <a:gdLst>
              <a:gd name="connsiteX0" fmla="*/ 1574801 w 3149602"/>
              <a:gd name="connsiteY0" fmla="*/ 0 h 3149602"/>
              <a:gd name="connsiteX1" fmla="*/ 3149602 w 3149602"/>
              <a:gd name="connsiteY1" fmla="*/ 1574801 h 3149602"/>
              <a:gd name="connsiteX2" fmla="*/ 1574801 w 3149602"/>
              <a:gd name="connsiteY2" fmla="*/ 3149602 h 3149602"/>
              <a:gd name="connsiteX3" fmla="*/ 0 w 3149602"/>
              <a:gd name="connsiteY3" fmla="*/ 1574801 h 3149602"/>
              <a:gd name="connsiteX4" fmla="*/ 1574801 w 3149602"/>
              <a:gd name="connsiteY4" fmla="*/ 0 h 3149602"/>
            </a:gdLst>
            <a:rect l="l" t="t" r="r" b="b"/>
            <a:pathLst>
              <a:path w="3149602" h="3149602">
                <a:moveTo>
                  <a:pt x="1574801" y="0"/>
                </a:moveTo>
                <a:cubicBezTo>
                  <a:pt x="2444540" y="0"/>
                  <a:pt x="3149602" y="705062"/>
                  <a:pt x="3149602" y="1574801"/>
                </a:cubicBezTo>
                <a:cubicBezTo>
                  <a:pt x="3149602" y="2444540"/>
                  <a:pt x="2444540" y="3149602"/>
                  <a:pt x="1574801" y="3149602"/>
                </a:cubicBezTo>
                <a:cubicBezTo>
                  <a:pt x="705062" y="3149602"/>
                  <a:pt x="0" y="2444540"/>
                  <a:pt x="0" y="1574801"/>
                </a:cubicBezTo>
                <a:cubicBezTo>
                  <a:pt x="0" y="705062"/>
                  <a:pt x="705062" y="0"/>
                  <a:pt x="157480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5" name="标题 1"/>
          <p:cNvSpPr txBox="1"/>
          <p:nvPr/>
        </p:nvSpPr>
        <p:spPr>
          <a:xfrm rot="0" flipH="0" flipV="0">
            <a:off x="8367865" y="2961143"/>
            <a:ext cx="3021495" cy="5832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本金无损保障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8367865" y="3483165"/>
            <a:ext cx="3039275" cy="134347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53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Lucky1Sui采用无损机制，用户本金存入智能合约，中奖后自动分配奖金，未中奖用户本金退还。
智能合约代码开源，用户可查看代码，确保资金安全，降低用户参与风险。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746540" y="2948443"/>
            <a:ext cx="3021495" cy="5959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低门槛参与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746540" y="3483165"/>
            <a:ext cx="3039275" cy="134347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316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Lucky1Sui用户仅需1个token即可参与，大幅降低参与门槛，让散落资金也能参与。
低门槛吸引更多用户参与，提高项目活跃度，为用户创造更多价值。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773150" y="427667"/>
            <a:ext cx="10745749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Lucky1Sui的核心理念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264152" y="277385"/>
            <a:ext cx="360000" cy="285696"/>
          </a:xfrm>
          <a:custGeom>
            <a:avLst/>
            <a:gdLst>
              <a:gd name="connsiteX0" fmla="*/ 431250 w 431250"/>
              <a:gd name="connsiteY0" fmla="*/ 0 h 342240"/>
              <a:gd name="connsiteX1" fmla="*/ 431250 w 431250"/>
              <a:gd name="connsiteY1" fmla="*/ 74003 h 342240"/>
              <a:gd name="connsiteX2" fmla="*/ 332839 w 431250"/>
              <a:gd name="connsiteY2" fmla="*/ 169740 h 342240"/>
              <a:gd name="connsiteX3" fmla="*/ 431250 w 431250"/>
              <a:gd name="connsiteY3" fmla="*/ 169740 h 342240"/>
              <a:gd name="connsiteX4" fmla="*/ 431250 w 431250"/>
              <a:gd name="connsiteY4" fmla="*/ 342240 h 342240"/>
              <a:gd name="connsiteX5" fmla="*/ 258750 w 431250"/>
              <a:gd name="connsiteY5" fmla="*/ 342240 h 342240"/>
              <a:gd name="connsiteX6" fmla="*/ 258750 w 431250"/>
              <a:gd name="connsiteY6" fmla="*/ 169740 h 342240"/>
              <a:gd name="connsiteX7" fmla="*/ 431250 w 431250"/>
              <a:gd name="connsiteY7" fmla="*/ 0 h 342240"/>
              <a:gd name="connsiteX8" fmla="*/ 172500 w 431250"/>
              <a:gd name="connsiteY8" fmla="*/ 0 h 342240"/>
              <a:gd name="connsiteX9" fmla="*/ 172500 w 431250"/>
              <a:gd name="connsiteY9" fmla="*/ 74003 h 342240"/>
              <a:gd name="connsiteX10" fmla="*/ 74089 w 431250"/>
              <a:gd name="connsiteY10" fmla="*/ 169740 h 342240"/>
              <a:gd name="connsiteX11" fmla="*/ 172500 w 431250"/>
              <a:gd name="connsiteY11" fmla="*/ 169740 h 342240"/>
              <a:gd name="connsiteX12" fmla="*/ 172500 w 431250"/>
              <a:gd name="connsiteY12" fmla="*/ 342240 h 342240"/>
              <a:gd name="connsiteX13" fmla="*/ 0 w 431250"/>
              <a:gd name="connsiteY13" fmla="*/ 342240 h 342240"/>
              <a:gd name="connsiteX14" fmla="*/ 0 w 431250"/>
              <a:gd name="connsiteY14" fmla="*/ 169740 h 342240"/>
              <a:gd name="connsiteX15" fmla="*/ 172500 w 431250"/>
              <a:gd name="connsiteY15" fmla="*/ 0 h 342240"/>
            </a:gdLst>
            <a:rect l="l" t="t" r="r" b="b"/>
            <a:pathLst>
              <a:path w="431250" h="342240">
                <a:moveTo>
                  <a:pt x="431250" y="0"/>
                </a:moveTo>
                <a:lnTo>
                  <a:pt x="431250" y="74003"/>
                </a:lnTo>
                <a:cubicBezTo>
                  <a:pt x="377945" y="74028"/>
                  <a:pt x="334333" y="116456"/>
                  <a:pt x="332839" y="169740"/>
                </a:cubicBezTo>
                <a:lnTo>
                  <a:pt x="431250" y="169740"/>
                </a:lnTo>
                <a:lnTo>
                  <a:pt x="431250" y="342240"/>
                </a:lnTo>
                <a:lnTo>
                  <a:pt x="258750" y="342240"/>
                </a:lnTo>
                <a:lnTo>
                  <a:pt x="258750" y="169740"/>
                </a:lnTo>
                <a:cubicBezTo>
                  <a:pt x="260258" y="75551"/>
                  <a:pt x="337049" y="-12"/>
                  <a:pt x="431250" y="0"/>
                </a:cubicBezTo>
                <a:close/>
                <a:moveTo>
                  <a:pt x="172500" y="0"/>
                </a:moveTo>
                <a:lnTo>
                  <a:pt x="172500" y="74003"/>
                </a:lnTo>
                <a:cubicBezTo>
                  <a:pt x="119195" y="74028"/>
                  <a:pt x="75583" y="116456"/>
                  <a:pt x="74089" y="169740"/>
                </a:cubicBezTo>
                <a:lnTo>
                  <a:pt x="172500" y="169740"/>
                </a:lnTo>
                <a:lnTo>
                  <a:pt x="172500" y="342240"/>
                </a:lnTo>
                <a:lnTo>
                  <a:pt x="0" y="342240"/>
                </a:lnTo>
                <a:lnTo>
                  <a:pt x="0" y="169740"/>
                </a:lnTo>
                <a:cubicBezTo>
                  <a:pt x="1508" y="75551"/>
                  <a:pt x="78299" y="-12"/>
                  <a:pt x="172500" y="0"/>
                </a:cubicBezTo>
                <a:close/>
              </a:path>
            </a:pathLst>
          </a:custGeom>
          <a:solidFill>
            <a:schemeClr val="accent1"/>
          </a:solidFill>
          <a:ln w="5424" cap="flat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37000"/>
                </a:schemeClr>
              </a:gs>
              <a:gs pos="99000">
                <a:schemeClr val="bg1">
                  <a:alpha val="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8259650" y="5812746"/>
            <a:ext cx="328529" cy="265313"/>
          </a:xfrm>
          <a:custGeom>
            <a:avLst/>
            <a:gdLst>
              <a:gd name="T0" fmla="*/ 159 w 160"/>
              <a:gd name="T1" fmla="*/ 66 h 128"/>
              <a:gd name="T2" fmla="*/ 98 w 160"/>
              <a:gd name="T3" fmla="*/ 127 h 128"/>
              <a:gd name="T4" fmla="*/ 96 w 160"/>
              <a:gd name="T5" fmla="*/ 128 h 128"/>
              <a:gd name="T6" fmla="*/ 94 w 160"/>
              <a:gd name="T7" fmla="*/ 127 h 128"/>
              <a:gd name="T8" fmla="*/ 94 w 160"/>
              <a:gd name="T9" fmla="*/ 124 h 128"/>
              <a:gd name="T10" fmla="*/ 152 w 160"/>
              <a:gd name="T11" fmla="*/ 66 h 128"/>
              <a:gd name="T12" fmla="*/ 2 w 160"/>
              <a:gd name="T13" fmla="*/ 66 h 128"/>
              <a:gd name="T14" fmla="*/ 0 w 160"/>
              <a:gd name="T15" fmla="*/ 64 h 128"/>
              <a:gd name="T16" fmla="*/ 2 w 160"/>
              <a:gd name="T17" fmla="*/ 61 h 128"/>
              <a:gd name="T18" fmla="*/ 152 w 160"/>
              <a:gd name="T19" fmla="*/ 61 h 128"/>
              <a:gd name="T20" fmla="*/ 94 w 160"/>
              <a:gd name="T21" fmla="*/ 4 h 128"/>
              <a:gd name="T22" fmla="*/ 94 w 160"/>
              <a:gd name="T23" fmla="*/ 1 h 128"/>
              <a:gd name="T24" fmla="*/ 98 w 160"/>
              <a:gd name="T25" fmla="*/ 1 h 128"/>
              <a:gd name="T26" fmla="*/ 159 w 160"/>
              <a:gd name="T27" fmla="*/ 62 h 128"/>
              <a:gd name="T28" fmla="*/ 160 w 160"/>
              <a:gd name="T29" fmla="*/ 63 h 128"/>
              <a:gd name="T30" fmla="*/ 160 w 160"/>
              <a:gd name="T31" fmla="*/ 63 h 128"/>
              <a:gd name="T32" fmla="*/ 160 w 160"/>
              <a:gd name="T33" fmla="*/ 63 h 128"/>
              <a:gd name="T34" fmla="*/ 160 w 160"/>
              <a:gd name="T35" fmla="*/ 64 h 128"/>
              <a:gd name="T36" fmla="*/ 159 w 160"/>
              <a:gd name="T37" fmla="*/ 66 h 128"/>
            </a:gdLst>
            <a:rect l="0" t="0" r="r" b="b"/>
            <a:pathLst>
              <a:path w="160" h="128">
                <a:moveTo>
                  <a:pt x="159" y="66"/>
                </a:moveTo>
                <a:cubicBezTo>
                  <a:pt x="98" y="127"/>
                  <a:pt x="98" y="127"/>
                  <a:pt x="98" y="127"/>
                </a:cubicBezTo>
                <a:cubicBezTo>
                  <a:pt x="97" y="128"/>
                  <a:pt x="97" y="128"/>
                  <a:pt x="96" y="128"/>
                </a:cubicBezTo>
                <a:cubicBezTo>
                  <a:pt x="95" y="128"/>
                  <a:pt x="95" y="128"/>
                  <a:pt x="94" y="127"/>
                </a:cubicBezTo>
                <a:cubicBezTo>
                  <a:pt x="93" y="126"/>
                  <a:pt x="93" y="125"/>
                  <a:pt x="94" y="124"/>
                </a:cubicBezTo>
                <a:cubicBezTo>
                  <a:pt x="152" y="66"/>
                  <a:pt x="152" y="66"/>
                  <a:pt x="152" y="66"/>
                </a:cubicBezTo>
                <a:cubicBezTo>
                  <a:pt x="2" y="66"/>
                  <a:pt x="2" y="66"/>
                  <a:pt x="2" y="66"/>
                </a:cubicBezTo>
                <a:cubicBezTo>
                  <a:pt x="1" y="66"/>
                  <a:pt x="0" y="65"/>
                  <a:pt x="0" y="64"/>
                </a:cubicBezTo>
                <a:cubicBezTo>
                  <a:pt x="0" y="63"/>
                  <a:pt x="1" y="61"/>
                  <a:pt x="2" y="61"/>
                </a:cubicBezTo>
                <a:cubicBezTo>
                  <a:pt x="152" y="61"/>
                  <a:pt x="152" y="61"/>
                  <a:pt x="152" y="61"/>
                </a:cubicBezTo>
                <a:cubicBezTo>
                  <a:pt x="94" y="4"/>
                  <a:pt x="94" y="4"/>
                  <a:pt x="94" y="4"/>
                </a:cubicBezTo>
                <a:cubicBezTo>
                  <a:pt x="93" y="3"/>
                  <a:pt x="93" y="2"/>
                  <a:pt x="94" y="1"/>
                </a:cubicBezTo>
                <a:cubicBezTo>
                  <a:pt x="95" y="0"/>
                  <a:pt x="97" y="0"/>
                  <a:pt x="98" y="1"/>
                </a:cubicBezTo>
                <a:cubicBezTo>
                  <a:pt x="159" y="62"/>
                  <a:pt x="159" y="62"/>
                  <a:pt x="159" y="62"/>
                </a:cubicBezTo>
                <a:cubicBezTo>
                  <a:pt x="159" y="62"/>
                  <a:pt x="160" y="62"/>
                  <a:pt x="160" y="63"/>
                </a:cubicBezTo>
                <a:cubicBezTo>
                  <a:pt x="160" y="63"/>
                  <a:pt x="160" y="63"/>
                  <a:pt x="160" y="63"/>
                </a:cubicBezTo>
                <a:cubicBezTo>
                  <a:pt x="160" y="63"/>
                  <a:pt x="160" y="63"/>
                  <a:pt x="160" y="63"/>
                </a:cubicBezTo>
                <a:cubicBezTo>
                  <a:pt x="160" y="64"/>
                  <a:pt x="160" y="64"/>
                  <a:pt x="160" y="64"/>
                </a:cubicBezTo>
                <a:cubicBezTo>
                  <a:pt x="160" y="65"/>
                  <a:pt x="160" y="65"/>
                  <a:pt x="159" y="66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85801" y="1356649"/>
            <a:ext cx="4605019" cy="16085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85800" y="3554197"/>
            <a:ext cx="6819900" cy="26307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773150" y="427667"/>
            <a:ext cx="10745749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什么是Lucky1Sui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64152" y="277385"/>
            <a:ext cx="360000" cy="285696"/>
          </a:xfrm>
          <a:custGeom>
            <a:avLst/>
            <a:gdLst>
              <a:gd name="connsiteX0" fmla="*/ 431250 w 431250"/>
              <a:gd name="connsiteY0" fmla="*/ 0 h 342240"/>
              <a:gd name="connsiteX1" fmla="*/ 431250 w 431250"/>
              <a:gd name="connsiteY1" fmla="*/ 74003 h 342240"/>
              <a:gd name="connsiteX2" fmla="*/ 332839 w 431250"/>
              <a:gd name="connsiteY2" fmla="*/ 169740 h 342240"/>
              <a:gd name="connsiteX3" fmla="*/ 431250 w 431250"/>
              <a:gd name="connsiteY3" fmla="*/ 169740 h 342240"/>
              <a:gd name="connsiteX4" fmla="*/ 431250 w 431250"/>
              <a:gd name="connsiteY4" fmla="*/ 342240 h 342240"/>
              <a:gd name="connsiteX5" fmla="*/ 258750 w 431250"/>
              <a:gd name="connsiteY5" fmla="*/ 342240 h 342240"/>
              <a:gd name="connsiteX6" fmla="*/ 258750 w 431250"/>
              <a:gd name="connsiteY6" fmla="*/ 169740 h 342240"/>
              <a:gd name="connsiteX7" fmla="*/ 431250 w 431250"/>
              <a:gd name="connsiteY7" fmla="*/ 0 h 342240"/>
              <a:gd name="connsiteX8" fmla="*/ 172500 w 431250"/>
              <a:gd name="connsiteY8" fmla="*/ 0 h 342240"/>
              <a:gd name="connsiteX9" fmla="*/ 172500 w 431250"/>
              <a:gd name="connsiteY9" fmla="*/ 74003 h 342240"/>
              <a:gd name="connsiteX10" fmla="*/ 74089 w 431250"/>
              <a:gd name="connsiteY10" fmla="*/ 169740 h 342240"/>
              <a:gd name="connsiteX11" fmla="*/ 172500 w 431250"/>
              <a:gd name="connsiteY11" fmla="*/ 169740 h 342240"/>
              <a:gd name="connsiteX12" fmla="*/ 172500 w 431250"/>
              <a:gd name="connsiteY12" fmla="*/ 342240 h 342240"/>
              <a:gd name="connsiteX13" fmla="*/ 0 w 431250"/>
              <a:gd name="connsiteY13" fmla="*/ 342240 h 342240"/>
              <a:gd name="connsiteX14" fmla="*/ 0 w 431250"/>
              <a:gd name="connsiteY14" fmla="*/ 169740 h 342240"/>
              <a:gd name="connsiteX15" fmla="*/ 172500 w 431250"/>
              <a:gd name="connsiteY15" fmla="*/ 0 h 342240"/>
            </a:gdLst>
            <a:rect l="l" t="t" r="r" b="b"/>
            <a:pathLst>
              <a:path w="431250" h="342240">
                <a:moveTo>
                  <a:pt x="431250" y="0"/>
                </a:moveTo>
                <a:lnTo>
                  <a:pt x="431250" y="74003"/>
                </a:lnTo>
                <a:cubicBezTo>
                  <a:pt x="377945" y="74028"/>
                  <a:pt x="334333" y="116456"/>
                  <a:pt x="332839" y="169740"/>
                </a:cubicBezTo>
                <a:lnTo>
                  <a:pt x="431250" y="169740"/>
                </a:lnTo>
                <a:lnTo>
                  <a:pt x="431250" y="342240"/>
                </a:lnTo>
                <a:lnTo>
                  <a:pt x="258750" y="342240"/>
                </a:lnTo>
                <a:lnTo>
                  <a:pt x="258750" y="169740"/>
                </a:lnTo>
                <a:cubicBezTo>
                  <a:pt x="260258" y="75551"/>
                  <a:pt x="337049" y="-12"/>
                  <a:pt x="431250" y="0"/>
                </a:cubicBezTo>
                <a:close/>
                <a:moveTo>
                  <a:pt x="172500" y="0"/>
                </a:moveTo>
                <a:lnTo>
                  <a:pt x="172500" y="74003"/>
                </a:lnTo>
                <a:cubicBezTo>
                  <a:pt x="119195" y="74028"/>
                  <a:pt x="75583" y="116456"/>
                  <a:pt x="74089" y="169740"/>
                </a:cubicBezTo>
                <a:lnTo>
                  <a:pt x="172500" y="169740"/>
                </a:lnTo>
                <a:lnTo>
                  <a:pt x="172500" y="342240"/>
                </a:lnTo>
                <a:lnTo>
                  <a:pt x="0" y="342240"/>
                </a:lnTo>
                <a:lnTo>
                  <a:pt x="0" y="169740"/>
                </a:lnTo>
                <a:cubicBezTo>
                  <a:pt x="1508" y="75551"/>
                  <a:pt x="78299" y="-12"/>
                  <a:pt x="172500" y="0"/>
                </a:cubicBezTo>
                <a:close/>
              </a:path>
            </a:pathLst>
          </a:custGeom>
          <a:solidFill>
            <a:schemeClr val="accent1"/>
          </a:solidFill>
          <a:ln w="5424" cap="flat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535150" y="2764467"/>
            <a:ext cx="8993149" cy="1321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0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Dream-ZongYiGBT"/>
                <a:ea typeface="Dream-ZongYiGBT"/>
                <a:cs typeface="Dream-ZongYiGBT"/>
              </a:rPr>
              <a:t>无 损 彩 票</a:t>
            </a:r>
            <a:endParaRPr kumimoji="1" lang="zh-CN" altLang="en-US"/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283257" flipH="0" flipV="0">
            <a:off x="7953525" y="-347704"/>
            <a:ext cx="7885269" cy="7908140"/>
          </a:xfrm>
          <a:prstGeom prst="ellipse">
            <a:avLst/>
          </a:prstGeom>
          <a:solidFill>
            <a:schemeClr val="bg1">
              <a:alpha val="11000"/>
            </a:schemeClr>
          </a:solidFill>
          <a:ln w="1587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 flipH="0" flipV="0">
            <a:off x="7398256" y="-2809197"/>
            <a:ext cx="9282691" cy="8807102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100000"/>
                </a:schemeClr>
              </a:gs>
              <a:gs pos="63000">
                <a:schemeClr val="accent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509897" flipH="0" flipV="0">
            <a:off x="-6892889" y="-6528216"/>
            <a:ext cx="12632840" cy="12639582"/>
          </a:xfrm>
          <a:prstGeom prst="ellipse">
            <a:avLst/>
          </a:prstGeom>
          <a:gradFill>
            <a:gsLst>
              <a:gs pos="0">
                <a:schemeClr val="accent1">
                  <a:lumMod val="50000"/>
                  <a:alpha val="100000"/>
                </a:schemeClr>
              </a:gs>
              <a:gs pos="56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-2148049" y="5268386"/>
            <a:ext cx="3651238" cy="3661828"/>
          </a:xfrm>
          <a:prstGeom prst="ellipse">
            <a:avLst/>
          </a:prstGeom>
          <a:solidFill>
            <a:schemeClr val="bg1">
              <a:alpha val="22000"/>
            </a:schemeClr>
          </a:solidFill>
          <a:ln w="1587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1356808" y="6071440"/>
            <a:ext cx="161504" cy="19415"/>
          </a:xfrm>
          <a:custGeom>
            <a:avLst/>
            <a:gdLst>
              <a:gd name="connsiteX0" fmla="*/ 9267 w 161504"/>
              <a:gd name="connsiteY0" fmla="*/ 19416 h 19415"/>
              <a:gd name="connsiteX1" fmla="*/ 152238 w 161504"/>
              <a:gd name="connsiteY1" fmla="*/ 19416 h 19415"/>
              <a:gd name="connsiteX2" fmla="*/ 152238 w 161504"/>
              <a:gd name="connsiteY2" fmla="*/ 0 h 19415"/>
              <a:gd name="connsiteX3" fmla="*/ 9267 w 161504"/>
              <a:gd name="connsiteY3" fmla="*/ 0 h 19415"/>
              <a:gd name="connsiteX4" fmla="*/ 9267 w 161504"/>
              <a:gd name="connsiteY4" fmla="*/ 19416 h 19415"/>
            </a:gdLst>
            <a:rect l="l" t="t" r="r" b="b"/>
            <a:pathLst>
              <a:path w="161504" h="19415">
                <a:moveTo>
                  <a:pt x="9267" y="19416"/>
                </a:moveTo>
                <a:lnTo>
                  <a:pt x="152238" y="19416"/>
                </a:lnTo>
                <a:cubicBezTo>
                  <a:pt x="164593" y="19416"/>
                  <a:pt x="164593" y="0"/>
                  <a:pt x="152238" y="0"/>
                </a:cubicBezTo>
                <a:lnTo>
                  <a:pt x="9267" y="0"/>
                </a:lnTo>
                <a:cubicBezTo>
                  <a:pt x="-3089" y="0"/>
                  <a:pt x="-3089" y="19416"/>
                  <a:pt x="9267" y="19416"/>
                </a:cubicBezTo>
                <a:close/>
              </a:path>
            </a:pathLst>
          </a:custGeom>
          <a:solidFill>
            <a:schemeClr val="bg1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1357396" y="6124392"/>
            <a:ext cx="125614" cy="19415"/>
          </a:xfrm>
          <a:custGeom>
            <a:avLst/>
            <a:gdLst>
              <a:gd name="connsiteX0" fmla="*/ 116348 w 125614"/>
              <a:gd name="connsiteY0" fmla="*/ 0 h 19415"/>
              <a:gd name="connsiteX1" fmla="*/ 9267 w 125614"/>
              <a:gd name="connsiteY1" fmla="*/ 0 h 19415"/>
              <a:gd name="connsiteX2" fmla="*/ 9267 w 125614"/>
              <a:gd name="connsiteY2" fmla="*/ 19416 h 19415"/>
              <a:gd name="connsiteX3" fmla="*/ 116348 w 125614"/>
              <a:gd name="connsiteY3" fmla="*/ 19416 h 19415"/>
              <a:gd name="connsiteX4" fmla="*/ 116348 w 125614"/>
              <a:gd name="connsiteY4" fmla="*/ 0 h 19415"/>
            </a:gdLst>
            <a:rect l="l" t="t" r="r" b="b"/>
            <a:pathLst>
              <a:path w="125614" h="19415">
                <a:moveTo>
                  <a:pt x="116348" y="0"/>
                </a:moveTo>
                <a:lnTo>
                  <a:pt x="9267" y="0"/>
                </a:lnTo>
                <a:cubicBezTo>
                  <a:pt x="-3089" y="0"/>
                  <a:pt x="-3089" y="19416"/>
                  <a:pt x="9267" y="19416"/>
                </a:cubicBezTo>
                <a:lnTo>
                  <a:pt x="116348" y="19416"/>
                </a:lnTo>
                <a:cubicBezTo>
                  <a:pt x="128704" y="19416"/>
                  <a:pt x="128704" y="0"/>
                  <a:pt x="116348" y="0"/>
                </a:cubicBezTo>
                <a:close/>
              </a:path>
            </a:pathLst>
          </a:custGeom>
          <a:solidFill>
            <a:schemeClr val="bg1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1357396" y="6177345"/>
            <a:ext cx="161504" cy="19415"/>
          </a:xfrm>
          <a:custGeom>
            <a:avLst/>
            <a:gdLst>
              <a:gd name="connsiteX0" fmla="*/ 152238 w 161504"/>
              <a:gd name="connsiteY0" fmla="*/ 0 h 19415"/>
              <a:gd name="connsiteX1" fmla="*/ 9267 w 161504"/>
              <a:gd name="connsiteY1" fmla="*/ 0 h 19415"/>
              <a:gd name="connsiteX2" fmla="*/ 9267 w 161504"/>
              <a:gd name="connsiteY2" fmla="*/ 19416 h 19415"/>
              <a:gd name="connsiteX3" fmla="*/ 152238 w 161504"/>
              <a:gd name="connsiteY3" fmla="*/ 19416 h 19415"/>
              <a:gd name="connsiteX4" fmla="*/ 152238 w 161504"/>
              <a:gd name="connsiteY4" fmla="*/ 0 h 19415"/>
            </a:gdLst>
            <a:rect l="l" t="t" r="r" b="b"/>
            <a:pathLst>
              <a:path w="161504" h="19415">
                <a:moveTo>
                  <a:pt x="152238" y="0"/>
                </a:moveTo>
                <a:lnTo>
                  <a:pt x="9267" y="0"/>
                </a:lnTo>
                <a:cubicBezTo>
                  <a:pt x="-3089" y="0"/>
                  <a:pt x="-3089" y="19416"/>
                  <a:pt x="9267" y="19416"/>
                </a:cubicBezTo>
                <a:lnTo>
                  <a:pt x="152238" y="19416"/>
                </a:lnTo>
                <a:cubicBezTo>
                  <a:pt x="164593" y="19416"/>
                  <a:pt x="164593" y="0"/>
                  <a:pt x="152238" y="0"/>
                </a:cubicBezTo>
                <a:close/>
              </a:path>
            </a:pathLst>
          </a:custGeom>
          <a:solidFill>
            <a:schemeClr val="bg1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1008051" y="6069213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9648047" y="6041115"/>
            <a:ext cx="1194752" cy="18597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PowerPoint design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2919508" y="1936354"/>
            <a:ext cx="1850834" cy="1850834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bg1">
                  <a:alpha val="36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2" name="标题 1"/>
          <p:cNvCxnSpPr/>
          <p:nvPr/>
        </p:nvCxnSpPr>
        <p:spPr>
          <a:xfrm rot="0" flipH="1" flipV="0">
            <a:off x="1634490" y="6134100"/>
            <a:ext cx="7751880" cy="0"/>
          </a:xfrm>
          <a:prstGeom prst="line">
            <a:avLst/>
          </a:prstGeom>
          <a:noFill/>
          <a:ln w="6350" cap="sq">
            <a:solidFill>
              <a:schemeClr val="bg1"/>
            </a:solidFill>
            <a:miter/>
          </a:ln>
        </p:spPr>
      </p:cxnSp>
      <p:sp>
        <p:nvSpPr>
          <p:cNvPr id="13" name="标题 1"/>
          <p:cNvSpPr txBox="1"/>
          <p:nvPr/>
        </p:nvSpPr>
        <p:spPr>
          <a:xfrm rot="283257" flipH="0" flipV="0">
            <a:off x="7553475" y="-3902434"/>
            <a:ext cx="7885269" cy="7908140"/>
          </a:xfrm>
          <a:prstGeom prst="ellipse">
            <a:avLst/>
          </a:prstGeom>
          <a:solidFill>
            <a:schemeClr val="bg1">
              <a:alpha val="22000"/>
            </a:schemeClr>
          </a:solidFill>
          <a:ln w="1587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283257" flipH="0" flipV="0">
            <a:off x="6328729" y="-3701849"/>
            <a:ext cx="6604966" cy="6624124"/>
          </a:xfrm>
          <a:prstGeom prst="ellipse">
            <a:avLst/>
          </a:prstGeom>
          <a:noFill/>
          <a:ln w="15875" cap="sq">
            <a:solidFill>
              <a:schemeClr val="bg1">
                <a:alpha val="33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809128" y="3852003"/>
            <a:ext cx="6071595" cy="19391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How it works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2437903" y="485810"/>
            <a:ext cx="2814045" cy="31224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9600">
                <a:ln w="12700">
                  <a:noFill/>
                </a:ln>
                <a:solidFill>
                  <a:srgbClr val="FFFFFF">
                    <a:alpha val="69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37000"/>
                </a:schemeClr>
              </a:gs>
              <a:gs pos="99000">
                <a:schemeClr val="bg1">
                  <a:alpha val="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8100000" flipH="0" flipV="0">
            <a:off x="842016" y="1844386"/>
            <a:ext cx="882223" cy="882000"/>
          </a:xfrm>
          <a:prstGeom prst="teardrop">
            <a:avLst/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dist="190500" blurRad="330200" dir="5400000" sx="90000" sy="90000" kx="0" ky="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8100000" flipH="0" flipV="0">
            <a:off x="945406" y="1689251"/>
            <a:ext cx="675445" cy="675205"/>
          </a:xfrm>
          <a:custGeom>
            <a:avLst/>
            <a:gdLst>
              <a:gd name="connsiteX0" fmla="*/ 142119 w 675445"/>
              <a:gd name="connsiteY0" fmla="*/ 533122 h 675205"/>
              <a:gd name="connsiteX1" fmla="*/ 0 w 675445"/>
              <a:gd name="connsiteY1" fmla="*/ 190105 h 675205"/>
              <a:gd name="connsiteX2" fmla="*/ 1 w 675445"/>
              <a:gd name="connsiteY2" fmla="*/ 190105 h 675205"/>
              <a:gd name="connsiteX3" fmla="*/ 38132 w 675445"/>
              <a:gd name="connsiteY3" fmla="*/ 1282 h 675205"/>
              <a:gd name="connsiteX4" fmla="*/ 38828 w 675445"/>
              <a:gd name="connsiteY4" fmla="*/ 0 h 675205"/>
              <a:gd name="connsiteX5" fmla="*/ 28173 w 675445"/>
              <a:gd name="connsiteY5" fmla="*/ 34318 h 675205"/>
              <a:gd name="connsiteX6" fmla="*/ 17632 w 675445"/>
              <a:gd name="connsiteY6" fmla="*/ 138856 h 675205"/>
              <a:gd name="connsiteX7" fmla="*/ 536473 w 675445"/>
              <a:gd name="connsiteY7" fmla="*/ 657566 h 675205"/>
              <a:gd name="connsiteX8" fmla="*/ 641037 w 675445"/>
              <a:gd name="connsiteY8" fmla="*/ 647028 h 675205"/>
              <a:gd name="connsiteX9" fmla="*/ 675445 w 675445"/>
              <a:gd name="connsiteY9" fmla="*/ 636350 h 675205"/>
              <a:gd name="connsiteX10" fmla="*/ 674094 w 675445"/>
              <a:gd name="connsiteY10" fmla="*/ 637083 h 675205"/>
              <a:gd name="connsiteX11" fmla="*/ 485223 w 675445"/>
              <a:gd name="connsiteY11" fmla="*/ 675205 h 675205"/>
              <a:gd name="connsiteX12" fmla="*/ 142119 w 675445"/>
              <a:gd name="connsiteY12" fmla="*/ 533122 h 675205"/>
            </a:gdLst>
            <a:rect l="l" t="t" r="r" b="b"/>
            <a:pathLst>
              <a:path w="675445" h="675205">
                <a:moveTo>
                  <a:pt x="142119" y="533122"/>
                </a:moveTo>
                <a:cubicBezTo>
                  <a:pt x="54310" y="445336"/>
                  <a:pt x="0" y="324061"/>
                  <a:pt x="0" y="190105"/>
                </a:cubicBezTo>
                <a:lnTo>
                  <a:pt x="1" y="190105"/>
                </a:lnTo>
                <a:cubicBezTo>
                  <a:pt x="1" y="123127"/>
                  <a:pt x="13579" y="59319"/>
                  <a:pt x="38132" y="1282"/>
                </a:cubicBezTo>
                <a:lnTo>
                  <a:pt x="38828" y="0"/>
                </a:lnTo>
                <a:lnTo>
                  <a:pt x="28173" y="34318"/>
                </a:lnTo>
                <a:cubicBezTo>
                  <a:pt x="21261" y="68085"/>
                  <a:pt x="17632" y="103047"/>
                  <a:pt x="17632" y="138856"/>
                </a:cubicBezTo>
                <a:cubicBezTo>
                  <a:pt x="17632" y="425332"/>
                  <a:pt x="249925" y="657566"/>
                  <a:pt x="536473" y="657566"/>
                </a:cubicBezTo>
                <a:cubicBezTo>
                  <a:pt x="572291" y="657566"/>
                  <a:pt x="607262" y="653938"/>
                  <a:pt x="641037" y="647028"/>
                </a:cubicBezTo>
                <a:lnTo>
                  <a:pt x="675445" y="636350"/>
                </a:lnTo>
                <a:lnTo>
                  <a:pt x="674094" y="637083"/>
                </a:lnTo>
                <a:cubicBezTo>
                  <a:pt x="616042" y="661631"/>
                  <a:pt x="552218" y="675205"/>
                  <a:pt x="485223" y="675205"/>
                </a:cubicBezTo>
                <a:cubicBezTo>
                  <a:pt x="351232" y="675205"/>
                  <a:pt x="229927" y="620908"/>
                  <a:pt x="142119" y="533122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60400" y="3191669"/>
            <a:ext cx="62685" cy="2383480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917337" y="3007619"/>
            <a:ext cx="3060000" cy="74987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资金存入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917336" y="3877249"/>
            <a:ext cx="3060000" cy="16978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用户将token存入智能合约，智能合约自动记录并锁定资金，确保资金安全。
智能合约代码开源，用户可随时查看，确保资金流向透明。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093991" y="2069386"/>
            <a:ext cx="378272" cy="432000"/>
          </a:xfrm>
          <a:custGeom>
            <a:avLst/>
            <a:gdLst>
              <a:gd name="connsiteX0" fmla="*/ 361901 w 630455"/>
              <a:gd name="connsiteY0" fmla="*/ 82589 h 720001"/>
              <a:gd name="connsiteX1" fmla="*/ 361901 w 630455"/>
              <a:gd name="connsiteY1" fmla="*/ 203034 h 720001"/>
              <a:gd name="connsiteX2" fmla="*/ 427179 w 630455"/>
              <a:gd name="connsiteY2" fmla="*/ 268312 h 720001"/>
              <a:gd name="connsiteX3" fmla="*/ 547624 w 630455"/>
              <a:gd name="connsiteY3" fmla="*/ 268312 h 720001"/>
              <a:gd name="connsiteX4" fmla="*/ 113812 w 630455"/>
              <a:gd name="connsiteY4" fmla="*/ 0 h 720001"/>
              <a:gd name="connsiteX5" fmla="*/ 338847 w 630455"/>
              <a:gd name="connsiteY5" fmla="*/ 0 h 720001"/>
              <a:gd name="connsiteX6" fmla="*/ 340465 w 630455"/>
              <a:gd name="connsiteY6" fmla="*/ 162 h 720001"/>
              <a:gd name="connsiteX7" fmla="*/ 340789 w 630455"/>
              <a:gd name="connsiteY7" fmla="*/ 162 h 720001"/>
              <a:gd name="connsiteX8" fmla="*/ 344106 w 630455"/>
              <a:gd name="connsiteY8" fmla="*/ 809 h 720001"/>
              <a:gd name="connsiteX9" fmla="*/ 344186 w 630455"/>
              <a:gd name="connsiteY9" fmla="*/ 809 h 720001"/>
              <a:gd name="connsiteX10" fmla="*/ 347422 w 630455"/>
              <a:gd name="connsiteY10" fmla="*/ 1942 h 720001"/>
              <a:gd name="connsiteX11" fmla="*/ 347503 w 630455"/>
              <a:gd name="connsiteY11" fmla="*/ 1942 h 720001"/>
              <a:gd name="connsiteX12" fmla="*/ 349040 w 630455"/>
              <a:gd name="connsiteY12" fmla="*/ 2670 h 720001"/>
              <a:gd name="connsiteX13" fmla="*/ 349121 w 630455"/>
              <a:gd name="connsiteY13" fmla="*/ 2670 h 720001"/>
              <a:gd name="connsiteX14" fmla="*/ 350576 w 630455"/>
              <a:gd name="connsiteY14" fmla="*/ 3479 h 720001"/>
              <a:gd name="connsiteX15" fmla="*/ 350819 w 630455"/>
              <a:gd name="connsiteY15" fmla="*/ 3640 h 720001"/>
              <a:gd name="connsiteX16" fmla="*/ 352033 w 630455"/>
              <a:gd name="connsiteY16" fmla="*/ 4449 h 720001"/>
              <a:gd name="connsiteX17" fmla="*/ 352194 w 630455"/>
              <a:gd name="connsiteY17" fmla="*/ 4530 h 720001"/>
              <a:gd name="connsiteX18" fmla="*/ 353408 w 630455"/>
              <a:gd name="connsiteY18" fmla="*/ 5501 h 720001"/>
              <a:gd name="connsiteX19" fmla="*/ 353651 w 630455"/>
              <a:gd name="connsiteY19" fmla="*/ 5743 h 720001"/>
              <a:gd name="connsiteX20" fmla="*/ 354864 w 630455"/>
              <a:gd name="connsiteY20" fmla="*/ 6876 h 720001"/>
              <a:gd name="connsiteX21" fmla="*/ 623418 w 630455"/>
              <a:gd name="connsiteY21" fmla="*/ 275430 h 720001"/>
              <a:gd name="connsiteX22" fmla="*/ 624551 w 630455"/>
              <a:gd name="connsiteY22" fmla="*/ 276643 h 720001"/>
              <a:gd name="connsiteX23" fmla="*/ 624793 w 630455"/>
              <a:gd name="connsiteY23" fmla="*/ 276886 h 720001"/>
              <a:gd name="connsiteX24" fmla="*/ 625764 w 630455"/>
              <a:gd name="connsiteY24" fmla="*/ 278180 h 720001"/>
              <a:gd name="connsiteX25" fmla="*/ 625845 w 630455"/>
              <a:gd name="connsiteY25" fmla="*/ 278342 h 720001"/>
              <a:gd name="connsiteX26" fmla="*/ 626734 w 630455"/>
              <a:gd name="connsiteY26" fmla="*/ 279637 h 720001"/>
              <a:gd name="connsiteX27" fmla="*/ 626896 w 630455"/>
              <a:gd name="connsiteY27" fmla="*/ 279798 h 720001"/>
              <a:gd name="connsiteX28" fmla="*/ 627705 w 630455"/>
              <a:gd name="connsiteY28" fmla="*/ 281254 h 720001"/>
              <a:gd name="connsiteX29" fmla="*/ 628433 w 630455"/>
              <a:gd name="connsiteY29" fmla="*/ 282791 h 720001"/>
              <a:gd name="connsiteX30" fmla="*/ 629646 w 630455"/>
              <a:gd name="connsiteY30" fmla="*/ 286107 h 720001"/>
              <a:gd name="connsiteX31" fmla="*/ 630293 w 630455"/>
              <a:gd name="connsiteY31" fmla="*/ 289424 h 720001"/>
              <a:gd name="connsiteX32" fmla="*/ 630293 w 630455"/>
              <a:gd name="connsiteY32" fmla="*/ 289667 h 720001"/>
              <a:gd name="connsiteX33" fmla="*/ 630455 w 630455"/>
              <a:gd name="connsiteY33" fmla="*/ 291285 h 720001"/>
              <a:gd name="connsiteX34" fmla="*/ 630455 w 630455"/>
              <a:gd name="connsiteY34" fmla="*/ 292579 h 720001"/>
              <a:gd name="connsiteX35" fmla="*/ 630455 w 630455"/>
              <a:gd name="connsiteY35" fmla="*/ 606189 h 720001"/>
              <a:gd name="connsiteX36" fmla="*/ 516644 w 630455"/>
              <a:gd name="connsiteY36" fmla="*/ 720001 h 720001"/>
              <a:gd name="connsiteX37" fmla="*/ 113812 w 630455"/>
              <a:gd name="connsiteY37" fmla="*/ 720001 h 720001"/>
              <a:gd name="connsiteX38" fmla="*/ 0 w 630455"/>
              <a:gd name="connsiteY38" fmla="*/ 606189 h 720001"/>
              <a:gd name="connsiteX39" fmla="*/ 0 w 630455"/>
              <a:gd name="connsiteY39" fmla="*/ 113812 h 720001"/>
              <a:gd name="connsiteX40" fmla="*/ 113812 w 630455"/>
              <a:gd name="connsiteY40" fmla="*/ 0 h 720001"/>
            </a:gdLst>
            <a:rect l="l" t="t" r="r" b="b"/>
            <a:pathLst>
              <a:path w="630455" h="720001">
                <a:moveTo>
                  <a:pt x="361901" y="82589"/>
                </a:moveTo>
                <a:lnTo>
                  <a:pt x="361901" y="203034"/>
                </a:lnTo>
                <a:cubicBezTo>
                  <a:pt x="361901" y="239030"/>
                  <a:pt x="391183" y="268312"/>
                  <a:pt x="427179" y="268312"/>
                </a:cubicBezTo>
                <a:lnTo>
                  <a:pt x="547624" y="268312"/>
                </a:lnTo>
                <a:close/>
                <a:moveTo>
                  <a:pt x="113812" y="0"/>
                </a:moveTo>
                <a:lnTo>
                  <a:pt x="338847" y="0"/>
                </a:lnTo>
                <a:cubicBezTo>
                  <a:pt x="339414" y="81"/>
                  <a:pt x="339899" y="81"/>
                  <a:pt x="340465" y="162"/>
                </a:cubicBezTo>
                <a:lnTo>
                  <a:pt x="340789" y="162"/>
                </a:lnTo>
                <a:cubicBezTo>
                  <a:pt x="341922" y="324"/>
                  <a:pt x="343054" y="485"/>
                  <a:pt x="344106" y="809"/>
                </a:cubicBezTo>
                <a:lnTo>
                  <a:pt x="344186" y="809"/>
                </a:lnTo>
                <a:cubicBezTo>
                  <a:pt x="345238" y="1052"/>
                  <a:pt x="346371" y="1456"/>
                  <a:pt x="347422" y="1942"/>
                </a:cubicBezTo>
                <a:lnTo>
                  <a:pt x="347503" y="1942"/>
                </a:lnTo>
                <a:cubicBezTo>
                  <a:pt x="348069" y="2184"/>
                  <a:pt x="348555" y="2427"/>
                  <a:pt x="349040" y="2670"/>
                </a:cubicBezTo>
                <a:lnTo>
                  <a:pt x="349121" y="2670"/>
                </a:lnTo>
                <a:cubicBezTo>
                  <a:pt x="349606" y="2912"/>
                  <a:pt x="350091" y="3155"/>
                  <a:pt x="350576" y="3479"/>
                </a:cubicBezTo>
                <a:cubicBezTo>
                  <a:pt x="350657" y="3560"/>
                  <a:pt x="350739" y="3560"/>
                  <a:pt x="350819" y="3640"/>
                </a:cubicBezTo>
                <a:cubicBezTo>
                  <a:pt x="351224" y="3883"/>
                  <a:pt x="351628" y="4126"/>
                  <a:pt x="352033" y="4449"/>
                </a:cubicBezTo>
                <a:cubicBezTo>
                  <a:pt x="352113" y="4449"/>
                  <a:pt x="352113" y="4530"/>
                  <a:pt x="352194" y="4530"/>
                </a:cubicBezTo>
                <a:lnTo>
                  <a:pt x="353408" y="5501"/>
                </a:lnTo>
                <a:lnTo>
                  <a:pt x="353651" y="5743"/>
                </a:lnTo>
                <a:cubicBezTo>
                  <a:pt x="354055" y="6148"/>
                  <a:pt x="354459" y="6472"/>
                  <a:pt x="354864" y="6876"/>
                </a:cubicBezTo>
                <a:lnTo>
                  <a:pt x="623418" y="275430"/>
                </a:lnTo>
                <a:cubicBezTo>
                  <a:pt x="623822" y="275835"/>
                  <a:pt x="624227" y="276239"/>
                  <a:pt x="624551" y="276643"/>
                </a:cubicBezTo>
                <a:lnTo>
                  <a:pt x="624793" y="276886"/>
                </a:lnTo>
                <a:cubicBezTo>
                  <a:pt x="625117" y="277291"/>
                  <a:pt x="625440" y="277776"/>
                  <a:pt x="625764" y="278180"/>
                </a:cubicBezTo>
                <a:cubicBezTo>
                  <a:pt x="625764" y="278261"/>
                  <a:pt x="625845" y="278342"/>
                  <a:pt x="625845" y="278342"/>
                </a:cubicBezTo>
                <a:cubicBezTo>
                  <a:pt x="626168" y="278747"/>
                  <a:pt x="626491" y="279232"/>
                  <a:pt x="626734" y="279637"/>
                </a:cubicBezTo>
                <a:cubicBezTo>
                  <a:pt x="626815" y="279637"/>
                  <a:pt x="626815" y="279717"/>
                  <a:pt x="626896" y="279798"/>
                </a:cubicBezTo>
                <a:cubicBezTo>
                  <a:pt x="627139" y="280284"/>
                  <a:pt x="627462" y="280769"/>
                  <a:pt x="627705" y="281254"/>
                </a:cubicBezTo>
                <a:cubicBezTo>
                  <a:pt x="627948" y="281739"/>
                  <a:pt x="628190" y="282225"/>
                  <a:pt x="628433" y="282791"/>
                </a:cubicBezTo>
                <a:cubicBezTo>
                  <a:pt x="628918" y="283843"/>
                  <a:pt x="629323" y="284975"/>
                  <a:pt x="629646" y="286107"/>
                </a:cubicBezTo>
                <a:cubicBezTo>
                  <a:pt x="629889" y="287159"/>
                  <a:pt x="630132" y="288291"/>
                  <a:pt x="630293" y="289424"/>
                </a:cubicBezTo>
                <a:lnTo>
                  <a:pt x="630293" y="289667"/>
                </a:lnTo>
                <a:cubicBezTo>
                  <a:pt x="630374" y="290152"/>
                  <a:pt x="630455" y="290718"/>
                  <a:pt x="630455" y="291285"/>
                </a:cubicBezTo>
                <a:lnTo>
                  <a:pt x="630455" y="292579"/>
                </a:lnTo>
                <a:lnTo>
                  <a:pt x="630455" y="606189"/>
                </a:lnTo>
                <a:cubicBezTo>
                  <a:pt x="630455" y="668959"/>
                  <a:pt x="579414" y="720001"/>
                  <a:pt x="516644" y="720001"/>
                </a:cubicBezTo>
                <a:lnTo>
                  <a:pt x="113812" y="720001"/>
                </a:lnTo>
                <a:cubicBezTo>
                  <a:pt x="51042" y="720001"/>
                  <a:pt x="0" y="668959"/>
                  <a:pt x="0" y="606189"/>
                </a:cubicBezTo>
                <a:lnTo>
                  <a:pt x="0" y="113812"/>
                </a:lnTo>
                <a:cubicBezTo>
                  <a:pt x="0" y="51042"/>
                  <a:pt x="51042" y="0"/>
                  <a:pt x="113812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8100000" flipH="0" flipV="0">
            <a:off x="4543902" y="1844386"/>
            <a:ext cx="882223" cy="882000"/>
          </a:xfrm>
          <a:prstGeom prst="teardrop">
            <a:avLst/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dist="190500" blurRad="330200" dir="5400000" sx="90000" sy="90000" kx="0" ky="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8100000" flipH="0" flipV="0">
            <a:off x="4647291" y="1689251"/>
            <a:ext cx="675445" cy="675205"/>
          </a:xfrm>
          <a:custGeom>
            <a:avLst/>
            <a:gdLst>
              <a:gd name="connsiteX0" fmla="*/ 142119 w 675445"/>
              <a:gd name="connsiteY0" fmla="*/ 533122 h 675205"/>
              <a:gd name="connsiteX1" fmla="*/ 0 w 675445"/>
              <a:gd name="connsiteY1" fmla="*/ 190105 h 675205"/>
              <a:gd name="connsiteX2" fmla="*/ 1 w 675445"/>
              <a:gd name="connsiteY2" fmla="*/ 190105 h 675205"/>
              <a:gd name="connsiteX3" fmla="*/ 38132 w 675445"/>
              <a:gd name="connsiteY3" fmla="*/ 1282 h 675205"/>
              <a:gd name="connsiteX4" fmla="*/ 38828 w 675445"/>
              <a:gd name="connsiteY4" fmla="*/ 0 h 675205"/>
              <a:gd name="connsiteX5" fmla="*/ 28173 w 675445"/>
              <a:gd name="connsiteY5" fmla="*/ 34318 h 675205"/>
              <a:gd name="connsiteX6" fmla="*/ 17632 w 675445"/>
              <a:gd name="connsiteY6" fmla="*/ 138856 h 675205"/>
              <a:gd name="connsiteX7" fmla="*/ 536473 w 675445"/>
              <a:gd name="connsiteY7" fmla="*/ 657566 h 675205"/>
              <a:gd name="connsiteX8" fmla="*/ 641037 w 675445"/>
              <a:gd name="connsiteY8" fmla="*/ 647028 h 675205"/>
              <a:gd name="connsiteX9" fmla="*/ 675445 w 675445"/>
              <a:gd name="connsiteY9" fmla="*/ 636350 h 675205"/>
              <a:gd name="connsiteX10" fmla="*/ 674094 w 675445"/>
              <a:gd name="connsiteY10" fmla="*/ 637083 h 675205"/>
              <a:gd name="connsiteX11" fmla="*/ 485223 w 675445"/>
              <a:gd name="connsiteY11" fmla="*/ 675205 h 675205"/>
              <a:gd name="connsiteX12" fmla="*/ 142119 w 675445"/>
              <a:gd name="connsiteY12" fmla="*/ 533122 h 675205"/>
            </a:gdLst>
            <a:rect l="l" t="t" r="r" b="b"/>
            <a:pathLst>
              <a:path w="675445" h="675205">
                <a:moveTo>
                  <a:pt x="142119" y="533122"/>
                </a:moveTo>
                <a:cubicBezTo>
                  <a:pt x="54310" y="445336"/>
                  <a:pt x="0" y="324061"/>
                  <a:pt x="0" y="190105"/>
                </a:cubicBezTo>
                <a:lnTo>
                  <a:pt x="1" y="190105"/>
                </a:lnTo>
                <a:cubicBezTo>
                  <a:pt x="1" y="123127"/>
                  <a:pt x="13579" y="59319"/>
                  <a:pt x="38132" y="1282"/>
                </a:cubicBezTo>
                <a:lnTo>
                  <a:pt x="38828" y="0"/>
                </a:lnTo>
                <a:lnTo>
                  <a:pt x="28173" y="34318"/>
                </a:lnTo>
                <a:cubicBezTo>
                  <a:pt x="21261" y="68085"/>
                  <a:pt x="17632" y="103047"/>
                  <a:pt x="17632" y="138856"/>
                </a:cubicBezTo>
                <a:cubicBezTo>
                  <a:pt x="17632" y="425332"/>
                  <a:pt x="249925" y="657566"/>
                  <a:pt x="536473" y="657566"/>
                </a:cubicBezTo>
                <a:cubicBezTo>
                  <a:pt x="572291" y="657566"/>
                  <a:pt x="607262" y="653938"/>
                  <a:pt x="641037" y="647028"/>
                </a:cubicBezTo>
                <a:lnTo>
                  <a:pt x="675445" y="636350"/>
                </a:lnTo>
                <a:lnTo>
                  <a:pt x="674094" y="637083"/>
                </a:lnTo>
                <a:cubicBezTo>
                  <a:pt x="616042" y="661631"/>
                  <a:pt x="552218" y="675205"/>
                  <a:pt x="485223" y="675205"/>
                </a:cubicBezTo>
                <a:cubicBezTo>
                  <a:pt x="351232" y="675205"/>
                  <a:pt x="229927" y="620908"/>
                  <a:pt x="142119" y="533122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4438762" y="3191669"/>
            <a:ext cx="62685" cy="2383480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680538" y="3007619"/>
            <a:ext cx="3060000" cy="74987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资金利用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4680537" y="3877249"/>
            <a:ext cx="3060000" cy="16978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用户存入的token将用于对接链上DeFi协议，产生利息收益。
这些利息收益将作为奖金分配给中奖者，实现资金的有效利用。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4751012" y="2080523"/>
            <a:ext cx="468000" cy="409727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8100000" flipH="0" flipV="0">
            <a:off x="8408170" y="1844386"/>
            <a:ext cx="882223" cy="882000"/>
          </a:xfrm>
          <a:prstGeom prst="teardrop">
            <a:avLst/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dist="190500" blurRad="330200" dir="5400000" sx="90000" sy="90000" kx="0" ky="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8100000" flipH="0" flipV="0">
            <a:off x="8511551" y="1689251"/>
            <a:ext cx="675445" cy="675205"/>
          </a:xfrm>
          <a:custGeom>
            <a:avLst/>
            <a:gdLst>
              <a:gd name="connsiteX0" fmla="*/ 142119 w 675445"/>
              <a:gd name="connsiteY0" fmla="*/ 533122 h 675205"/>
              <a:gd name="connsiteX1" fmla="*/ 0 w 675445"/>
              <a:gd name="connsiteY1" fmla="*/ 190105 h 675205"/>
              <a:gd name="connsiteX2" fmla="*/ 1 w 675445"/>
              <a:gd name="connsiteY2" fmla="*/ 190105 h 675205"/>
              <a:gd name="connsiteX3" fmla="*/ 38132 w 675445"/>
              <a:gd name="connsiteY3" fmla="*/ 1282 h 675205"/>
              <a:gd name="connsiteX4" fmla="*/ 38828 w 675445"/>
              <a:gd name="connsiteY4" fmla="*/ 0 h 675205"/>
              <a:gd name="connsiteX5" fmla="*/ 28173 w 675445"/>
              <a:gd name="connsiteY5" fmla="*/ 34318 h 675205"/>
              <a:gd name="connsiteX6" fmla="*/ 17632 w 675445"/>
              <a:gd name="connsiteY6" fmla="*/ 138856 h 675205"/>
              <a:gd name="connsiteX7" fmla="*/ 536473 w 675445"/>
              <a:gd name="connsiteY7" fmla="*/ 657566 h 675205"/>
              <a:gd name="connsiteX8" fmla="*/ 641037 w 675445"/>
              <a:gd name="connsiteY8" fmla="*/ 647028 h 675205"/>
              <a:gd name="connsiteX9" fmla="*/ 675445 w 675445"/>
              <a:gd name="connsiteY9" fmla="*/ 636350 h 675205"/>
              <a:gd name="connsiteX10" fmla="*/ 674094 w 675445"/>
              <a:gd name="connsiteY10" fmla="*/ 637083 h 675205"/>
              <a:gd name="connsiteX11" fmla="*/ 485223 w 675445"/>
              <a:gd name="connsiteY11" fmla="*/ 675205 h 675205"/>
              <a:gd name="connsiteX12" fmla="*/ 142119 w 675445"/>
              <a:gd name="connsiteY12" fmla="*/ 533122 h 675205"/>
            </a:gdLst>
            <a:rect l="l" t="t" r="r" b="b"/>
            <a:pathLst>
              <a:path w="675445" h="675205">
                <a:moveTo>
                  <a:pt x="142119" y="533122"/>
                </a:moveTo>
                <a:cubicBezTo>
                  <a:pt x="54310" y="445336"/>
                  <a:pt x="0" y="324061"/>
                  <a:pt x="0" y="190105"/>
                </a:cubicBezTo>
                <a:lnTo>
                  <a:pt x="1" y="190105"/>
                </a:lnTo>
                <a:cubicBezTo>
                  <a:pt x="1" y="123127"/>
                  <a:pt x="13579" y="59319"/>
                  <a:pt x="38132" y="1282"/>
                </a:cubicBezTo>
                <a:lnTo>
                  <a:pt x="38828" y="0"/>
                </a:lnTo>
                <a:lnTo>
                  <a:pt x="28173" y="34318"/>
                </a:lnTo>
                <a:cubicBezTo>
                  <a:pt x="21261" y="68085"/>
                  <a:pt x="17632" y="103047"/>
                  <a:pt x="17632" y="138856"/>
                </a:cubicBezTo>
                <a:cubicBezTo>
                  <a:pt x="17632" y="425332"/>
                  <a:pt x="249925" y="657566"/>
                  <a:pt x="536473" y="657566"/>
                </a:cubicBezTo>
                <a:cubicBezTo>
                  <a:pt x="572291" y="657566"/>
                  <a:pt x="607262" y="653938"/>
                  <a:pt x="641037" y="647028"/>
                </a:cubicBezTo>
                <a:lnTo>
                  <a:pt x="675445" y="636350"/>
                </a:lnTo>
                <a:lnTo>
                  <a:pt x="674094" y="637083"/>
                </a:lnTo>
                <a:cubicBezTo>
                  <a:pt x="616042" y="661631"/>
                  <a:pt x="552218" y="675205"/>
                  <a:pt x="485223" y="675205"/>
                </a:cubicBezTo>
                <a:cubicBezTo>
                  <a:pt x="351232" y="675205"/>
                  <a:pt x="229927" y="620908"/>
                  <a:pt x="142119" y="533122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8232294" y="3191669"/>
            <a:ext cx="62685" cy="2383480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8458900" y="3007619"/>
            <a:ext cx="3060000" cy="74987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奖金分配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8458899" y="3877249"/>
            <a:ext cx="3060000" cy="16978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在链上以可验证的公平性选择随机票。获胜者将获得本期产生的利息，而每位参与者都将保留本金。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8633282" y="2081801"/>
            <a:ext cx="432000" cy="407170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773150" y="427667"/>
            <a:ext cx="10745749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How it works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264152" y="277385"/>
            <a:ext cx="360000" cy="285696"/>
          </a:xfrm>
          <a:custGeom>
            <a:avLst/>
            <a:gdLst>
              <a:gd name="connsiteX0" fmla="*/ 431250 w 431250"/>
              <a:gd name="connsiteY0" fmla="*/ 0 h 342240"/>
              <a:gd name="connsiteX1" fmla="*/ 431250 w 431250"/>
              <a:gd name="connsiteY1" fmla="*/ 74003 h 342240"/>
              <a:gd name="connsiteX2" fmla="*/ 332839 w 431250"/>
              <a:gd name="connsiteY2" fmla="*/ 169740 h 342240"/>
              <a:gd name="connsiteX3" fmla="*/ 431250 w 431250"/>
              <a:gd name="connsiteY3" fmla="*/ 169740 h 342240"/>
              <a:gd name="connsiteX4" fmla="*/ 431250 w 431250"/>
              <a:gd name="connsiteY4" fmla="*/ 342240 h 342240"/>
              <a:gd name="connsiteX5" fmla="*/ 258750 w 431250"/>
              <a:gd name="connsiteY5" fmla="*/ 342240 h 342240"/>
              <a:gd name="connsiteX6" fmla="*/ 258750 w 431250"/>
              <a:gd name="connsiteY6" fmla="*/ 169740 h 342240"/>
              <a:gd name="connsiteX7" fmla="*/ 431250 w 431250"/>
              <a:gd name="connsiteY7" fmla="*/ 0 h 342240"/>
              <a:gd name="connsiteX8" fmla="*/ 172500 w 431250"/>
              <a:gd name="connsiteY8" fmla="*/ 0 h 342240"/>
              <a:gd name="connsiteX9" fmla="*/ 172500 w 431250"/>
              <a:gd name="connsiteY9" fmla="*/ 74003 h 342240"/>
              <a:gd name="connsiteX10" fmla="*/ 74089 w 431250"/>
              <a:gd name="connsiteY10" fmla="*/ 169740 h 342240"/>
              <a:gd name="connsiteX11" fmla="*/ 172500 w 431250"/>
              <a:gd name="connsiteY11" fmla="*/ 169740 h 342240"/>
              <a:gd name="connsiteX12" fmla="*/ 172500 w 431250"/>
              <a:gd name="connsiteY12" fmla="*/ 342240 h 342240"/>
              <a:gd name="connsiteX13" fmla="*/ 0 w 431250"/>
              <a:gd name="connsiteY13" fmla="*/ 342240 h 342240"/>
              <a:gd name="connsiteX14" fmla="*/ 0 w 431250"/>
              <a:gd name="connsiteY14" fmla="*/ 169740 h 342240"/>
              <a:gd name="connsiteX15" fmla="*/ 172500 w 431250"/>
              <a:gd name="connsiteY15" fmla="*/ 0 h 342240"/>
            </a:gdLst>
            <a:rect l="l" t="t" r="r" b="b"/>
            <a:pathLst>
              <a:path w="431250" h="342240">
                <a:moveTo>
                  <a:pt x="431250" y="0"/>
                </a:moveTo>
                <a:lnTo>
                  <a:pt x="431250" y="74003"/>
                </a:lnTo>
                <a:cubicBezTo>
                  <a:pt x="377945" y="74028"/>
                  <a:pt x="334333" y="116456"/>
                  <a:pt x="332839" y="169740"/>
                </a:cubicBezTo>
                <a:lnTo>
                  <a:pt x="431250" y="169740"/>
                </a:lnTo>
                <a:lnTo>
                  <a:pt x="431250" y="342240"/>
                </a:lnTo>
                <a:lnTo>
                  <a:pt x="258750" y="342240"/>
                </a:lnTo>
                <a:lnTo>
                  <a:pt x="258750" y="169740"/>
                </a:lnTo>
                <a:cubicBezTo>
                  <a:pt x="260258" y="75551"/>
                  <a:pt x="337049" y="-12"/>
                  <a:pt x="431250" y="0"/>
                </a:cubicBezTo>
                <a:close/>
                <a:moveTo>
                  <a:pt x="172500" y="0"/>
                </a:moveTo>
                <a:lnTo>
                  <a:pt x="172500" y="74003"/>
                </a:lnTo>
                <a:cubicBezTo>
                  <a:pt x="119195" y="74028"/>
                  <a:pt x="75583" y="116456"/>
                  <a:pt x="74089" y="169740"/>
                </a:cubicBezTo>
                <a:lnTo>
                  <a:pt x="172500" y="169740"/>
                </a:lnTo>
                <a:lnTo>
                  <a:pt x="172500" y="342240"/>
                </a:lnTo>
                <a:lnTo>
                  <a:pt x="0" y="342240"/>
                </a:lnTo>
                <a:lnTo>
                  <a:pt x="0" y="169740"/>
                </a:lnTo>
                <a:cubicBezTo>
                  <a:pt x="1508" y="75551"/>
                  <a:pt x="78299" y="-12"/>
                  <a:pt x="172500" y="0"/>
                </a:cubicBezTo>
                <a:close/>
              </a:path>
            </a:pathLst>
          </a:custGeom>
          <a:solidFill>
            <a:schemeClr val="accent1"/>
          </a:solidFill>
          <a:ln w="5424" cap="flat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theme/_rels/theme1.xml.rels><?xml version="1.0" encoding="UTF-8" standalone="yes"?>
<Relationships xmlns="http://schemas.openxmlformats.org/package/2006/relationships">

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93DD3"/>
      </a:accent1>
      <a:accent2>
        <a:srgbClr val="00AFA9"/>
      </a:accent2>
      <a:accent3>
        <a:srgbClr val="00B0F0"/>
      </a:accent3>
      <a:accent4>
        <a:srgbClr val="0070C0"/>
      </a:accent4>
      <a:accent5>
        <a:srgbClr val="002060"/>
      </a:accent5>
      <a:accent6>
        <a:srgbClr val="7030A0"/>
      </a:accent6>
      <a:hlink>
        <a:srgbClr val="FFC000"/>
      </a:hlink>
      <a:folHlink>
        <a:srgbClr val="FFFF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